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5" r:id="rId15"/>
    <p:sldId id="274" r:id="rId16"/>
    <p:sldId id="269" r:id="rId17"/>
    <p:sldId id="270" r:id="rId18"/>
    <p:sldId id="271" r:id="rId19"/>
    <p:sldId id="278" r:id="rId20"/>
  </p:sldIdLst>
  <p:sldSz cx="18288000" cy="10287000"/>
  <p:notesSz cx="18288000" cy="10287000"/>
  <p:embeddedFontLst>
    <p:embeddedFont>
      <p:font typeface="Arial Black" panose="020B0A04020102020204" pitchFamily="34" charset="0"/>
      <p:regular r:id="rId22"/>
      <p:bold r:id="rId23"/>
    </p:embeddedFont>
    <p:embeddedFont>
      <p:font typeface="Calibri" panose="020F0502020204030204"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2" d="100"/>
          <a:sy n="52" d="100"/>
        </p:scale>
        <p:origin x="794" y="29"/>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828800" y="4886325"/>
            <a:ext cx="14630400" cy="462915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1: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9: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p9: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4f6ece3e37_2_6: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4f6ece3e37_2_6:notes"/>
          <p:cNvSpPr txBox="1">
            <a:spLocks noGrp="1"/>
          </p:cNvSpPr>
          <p:nvPr>
            <p:ph type="body" idx="1"/>
          </p:nvPr>
        </p:nvSpPr>
        <p:spPr>
          <a:xfrm>
            <a:off x="1828800" y="4886325"/>
            <a:ext cx="14630400" cy="462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4f6ece3e37_2_16: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4f6ece3e37_2_16:notes"/>
          <p:cNvSpPr txBox="1">
            <a:spLocks noGrp="1"/>
          </p:cNvSpPr>
          <p:nvPr>
            <p:ph type="body" idx="1"/>
          </p:nvPr>
        </p:nvSpPr>
        <p:spPr>
          <a:xfrm>
            <a:off x="1828800" y="4886325"/>
            <a:ext cx="14630400" cy="462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1: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11: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6: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16: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5: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5" name="Google Shape;245;p15: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2: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p12: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4f6ece3e37_2_24:notes"/>
          <p:cNvSpPr txBox="1">
            <a:spLocks noGrp="1"/>
          </p:cNvSpPr>
          <p:nvPr>
            <p:ph type="body" idx="1"/>
          </p:nvPr>
        </p:nvSpPr>
        <p:spPr>
          <a:xfrm>
            <a:off x="1828800" y="4886325"/>
            <a:ext cx="14630400" cy="462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g4f6ece3e37_2_24:notes"/>
          <p:cNvSpPr>
            <a:spLocks noGrp="1" noRot="1" noChangeAspect="1"/>
          </p:cNvSpPr>
          <p:nvPr>
            <p:ph type="sldImg" idx="2"/>
          </p:nvPr>
        </p:nvSpPr>
        <p:spPr>
          <a:xfrm>
            <a:off x="3048600" y="771525"/>
            <a:ext cx="12192600" cy="3857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4f6ece3e37_2_36:notes"/>
          <p:cNvSpPr txBox="1">
            <a:spLocks noGrp="1"/>
          </p:cNvSpPr>
          <p:nvPr>
            <p:ph type="body" idx="1"/>
          </p:nvPr>
        </p:nvSpPr>
        <p:spPr>
          <a:xfrm>
            <a:off x="1828800" y="4886325"/>
            <a:ext cx="14630400" cy="462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g4f6ece3e37_2_36:notes"/>
          <p:cNvSpPr>
            <a:spLocks noGrp="1" noRot="1" noChangeAspect="1"/>
          </p:cNvSpPr>
          <p:nvPr>
            <p:ph type="sldImg" idx="2"/>
          </p:nvPr>
        </p:nvSpPr>
        <p:spPr>
          <a:xfrm>
            <a:off x="3048600" y="771525"/>
            <a:ext cx="12192600" cy="3857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9: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3" name="Google Shape;343;p19: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2: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 name="Google Shape;52;p2: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3: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 name="Google Shape;63;p3: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4: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 name="Google Shape;72;p4: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5: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5: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6: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7: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p7: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f858ee339_0_2: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f858ee339_0_2:notes"/>
          <p:cNvSpPr txBox="1">
            <a:spLocks noGrp="1"/>
          </p:cNvSpPr>
          <p:nvPr>
            <p:ph type="body" idx="1"/>
          </p:nvPr>
        </p:nvSpPr>
        <p:spPr>
          <a:xfrm>
            <a:off x="1828800" y="4886325"/>
            <a:ext cx="14630400" cy="462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8: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p8: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obj">
  <p:cSld name="OBJECT">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016000" y="4228176"/>
            <a:ext cx="16256001" cy="1808479"/>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b="0" i="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2743200" y="5760720"/>
            <a:ext cx="12801600" cy="2571750"/>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914400" y="411480"/>
            <a:ext cx="16459200" cy="1645920"/>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914400" y="2366010"/>
            <a:ext cx="16459200" cy="678942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4" name="Google Shape;24;p3"/>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914400" y="411480"/>
            <a:ext cx="16459200" cy="1645920"/>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914400" y="2366010"/>
            <a:ext cx="7955280" cy="678942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0" name="Google Shape;30;p4"/>
          <p:cNvSpPr txBox="1">
            <a:spLocks noGrp="1"/>
          </p:cNvSpPr>
          <p:nvPr>
            <p:ph type="body" idx="2"/>
          </p:nvPr>
        </p:nvSpPr>
        <p:spPr>
          <a:xfrm>
            <a:off x="9418320" y="2366010"/>
            <a:ext cx="7955280" cy="678942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4"/>
        <p:cNvGrpSpPr/>
        <p:nvPr/>
      </p:nvGrpSpPr>
      <p:grpSpPr>
        <a:xfrm>
          <a:off x="0" y="0"/>
          <a:ext cx="0" cy="0"/>
          <a:chOff x="0" y="0"/>
          <a:chExt cx="0" cy="0"/>
        </a:xfrm>
      </p:grpSpPr>
      <p:sp>
        <p:nvSpPr>
          <p:cNvPr id="35" name="Google Shape;35;p5"/>
          <p:cNvSpPr txBox="1">
            <a:spLocks noGrp="1"/>
          </p:cNvSpPr>
          <p:nvPr>
            <p:ph type="title"/>
          </p:nvPr>
        </p:nvSpPr>
        <p:spPr>
          <a:xfrm>
            <a:off x="914400" y="411480"/>
            <a:ext cx="16459200" cy="1645920"/>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5"/>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9"/>
        <p:cNvGrpSpPr/>
        <p:nvPr/>
      </p:nvGrpSpPr>
      <p:grpSpPr>
        <a:xfrm>
          <a:off x="0" y="0"/>
          <a:ext cx="0" cy="0"/>
          <a:chOff x="0" y="0"/>
          <a:chExt cx="0" cy="0"/>
        </a:xfrm>
      </p:grpSpPr>
      <p:sp>
        <p:nvSpPr>
          <p:cNvPr id="40" name="Google Shape;40;p6"/>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solidFill>
            <a:srgbClr val="1F202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7;p1"/>
          <p:cNvSpPr/>
          <p:nvPr/>
        </p:nvSpPr>
        <p:spPr>
          <a:xfrm>
            <a:off x="157564" y="149824"/>
            <a:ext cx="17973674" cy="9991725"/>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8;p1"/>
          <p:cNvSpPr/>
          <p:nvPr/>
        </p:nvSpPr>
        <p:spPr>
          <a:xfrm>
            <a:off x="13297658" y="1215673"/>
            <a:ext cx="4990465" cy="9071610"/>
          </a:xfrm>
          <a:custGeom>
            <a:avLst/>
            <a:gdLst/>
            <a:ahLst/>
            <a:cxnLst/>
            <a:rect l="l" t="t" r="r" b="b"/>
            <a:pathLst>
              <a:path w="4990465" h="9071610" extrusionOk="0">
                <a:moveTo>
                  <a:pt x="4990342" y="9071326"/>
                </a:moveTo>
                <a:lnTo>
                  <a:pt x="0" y="9071326"/>
                </a:lnTo>
                <a:lnTo>
                  <a:pt x="4990342" y="0"/>
                </a:lnTo>
                <a:lnTo>
                  <a:pt x="4990342" y="9071326"/>
                </a:lnTo>
                <a:close/>
              </a:path>
            </a:pathLst>
          </a:custGeom>
          <a:solidFill>
            <a:srgbClr val="FF493A">
              <a:alpha val="89411"/>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9;p1"/>
          <p:cNvSpPr/>
          <p:nvPr/>
        </p:nvSpPr>
        <p:spPr>
          <a:xfrm>
            <a:off x="11539067" y="0"/>
            <a:ext cx="6749415" cy="10287000"/>
          </a:xfrm>
          <a:custGeom>
            <a:avLst/>
            <a:gdLst/>
            <a:ahLst/>
            <a:cxnLst/>
            <a:rect l="l" t="t" r="r" b="b"/>
            <a:pathLst>
              <a:path w="6749415" h="10287000" extrusionOk="0">
                <a:moveTo>
                  <a:pt x="1398790" y="2143363"/>
                </a:moveTo>
                <a:lnTo>
                  <a:pt x="0" y="0"/>
                </a:lnTo>
                <a:lnTo>
                  <a:pt x="6748931" y="0"/>
                </a:lnTo>
                <a:lnTo>
                  <a:pt x="6748931" y="10286999"/>
                </a:lnTo>
                <a:lnTo>
                  <a:pt x="6713498" y="10286999"/>
                </a:lnTo>
                <a:lnTo>
                  <a:pt x="1398790" y="2143363"/>
                </a:lnTo>
                <a:close/>
              </a:path>
            </a:pathLst>
          </a:custGeom>
          <a:solidFill>
            <a:srgbClr val="1F202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 name="Google Shape;10;p1"/>
          <p:cNvSpPr txBox="1">
            <a:spLocks noGrp="1"/>
          </p:cNvSpPr>
          <p:nvPr>
            <p:ph type="title"/>
          </p:nvPr>
        </p:nvSpPr>
        <p:spPr>
          <a:xfrm>
            <a:off x="914400" y="411480"/>
            <a:ext cx="16459200" cy="1645920"/>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1800" b="0" i="0" u="none" strike="noStrike" cap="none">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914400" y="2366010"/>
            <a:ext cx="16459200" cy="678942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SzPts val="1400"/>
              <a:buNone/>
              <a:defRPr sz="1800" b="0" i="0" u="none" strike="noStrike" cap="none">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12" name="Google Shape;12;p1"/>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lstStyle>
            <a:lvl1pPr marR="0" lvl="0" algn="ctr" rtl="0">
              <a:spcBef>
                <a:spcPts val="0"/>
              </a:spcBef>
              <a:spcAft>
                <a:spcPts val="0"/>
              </a:spcAft>
              <a:buSzPts val="1400"/>
              <a:buNone/>
              <a:defRPr sz="18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18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1800">
                <a:solidFill>
                  <a:srgbClr val="888888"/>
                </a:solidFill>
                <a:latin typeface="Calibri"/>
                <a:ea typeface="Calibri"/>
                <a:cs typeface="Calibri"/>
                <a:sym typeface="Calibri"/>
              </a:defRPr>
            </a:lvl1pPr>
            <a:lvl2pPr marL="0" marR="0" lvl="1" indent="0" algn="r" rtl="0">
              <a:spcBef>
                <a:spcPts val="0"/>
              </a:spcBef>
              <a:buNone/>
              <a:defRPr sz="1800">
                <a:solidFill>
                  <a:srgbClr val="888888"/>
                </a:solidFill>
                <a:latin typeface="Calibri"/>
                <a:ea typeface="Calibri"/>
                <a:cs typeface="Calibri"/>
                <a:sym typeface="Calibri"/>
              </a:defRPr>
            </a:lvl2pPr>
            <a:lvl3pPr marL="0" marR="0" lvl="2" indent="0" algn="r" rtl="0">
              <a:spcBef>
                <a:spcPts val="0"/>
              </a:spcBef>
              <a:buNone/>
              <a:defRPr sz="1800">
                <a:solidFill>
                  <a:srgbClr val="888888"/>
                </a:solidFill>
                <a:latin typeface="Calibri"/>
                <a:ea typeface="Calibri"/>
                <a:cs typeface="Calibri"/>
                <a:sym typeface="Calibri"/>
              </a:defRPr>
            </a:lvl3pPr>
            <a:lvl4pPr marL="0" marR="0" lvl="3" indent="0" algn="r" rtl="0">
              <a:spcBef>
                <a:spcPts val="0"/>
              </a:spcBef>
              <a:buNone/>
              <a:defRPr sz="1800">
                <a:solidFill>
                  <a:srgbClr val="888888"/>
                </a:solidFill>
                <a:latin typeface="Calibri"/>
                <a:ea typeface="Calibri"/>
                <a:cs typeface="Calibri"/>
                <a:sym typeface="Calibri"/>
              </a:defRPr>
            </a:lvl4pPr>
            <a:lvl5pPr marL="0" marR="0" lvl="4" indent="0" algn="r" rtl="0">
              <a:spcBef>
                <a:spcPts val="0"/>
              </a:spcBef>
              <a:buNone/>
              <a:defRPr sz="1800">
                <a:solidFill>
                  <a:srgbClr val="888888"/>
                </a:solidFill>
                <a:latin typeface="Calibri"/>
                <a:ea typeface="Calibri"/>
                <a:cs typeface="Calibri"/>
                <a:sym typeface="Calibri"/>
              </a:defRPr>
            </a:lvl5pPr>
            <a:lvl6pPr marL="0" marR="0" lvl="5" indent="0" algn="r" rtl="0">
              <a:spcBef>
                <a:spcPts val="0"/>
              </a:spcBef>
              <a:buNone/>
              <a:defRPr sz="1800">
                <a:solidFill>
                  <a:srgbClr val="888888"/>
                </a:solidFill>
                <a:latin typeface="Calibri"/>
                <a:ea typeface="Calibri"/>
                <a:cs typeface="Calibri"/>
                <a:sym typeface="Calibri"/>
              </a:defRPr>
            </a:lvl6pPr>
            <a:lvl7pPr marL="0" marR="0" lvl="6" indent="0" algn="r" rtl="0">
              <a:spcBef>
                <a:spcPts val="0"/>
              </a:spcBef>
              <a:buNone/>
              <a:defRPr sz="1800">
                <a:solidFill>
                  <a:srgbClr val="888888"/>
                </a:solidFill>
                <a:latin typeface="Calibri"/>
                <a:ea typeface="Calibri"/>
                <a:cs typeface="Calibri"/>
                <a:sym typeface="Calibri"/>
              </a:defRPr>
            </a:lvl7pPr>
            <a:lvl8pPr marL="0" marR="0" lvl="7" indent="0" algn="r" rtl="0">
              <a:spcBef>
                <a:spcPts val="0"/>
              </a:spcBef>
              <a:buNone/>
              <a:defRPr sz="1800">
                <a:solidFill>
                  <a:srgbClr val="888888"/>
                </a:solidFill>
                <a:latin typeface="Calibri"/>
                <a:ea typeface="Calibri"/>
                <a:cs typeface="Calibri"/>
                <a:sym typeface="Calibri"/>
              </a:defRPr>
            </a:lvl8pPr>
            <a:lvl9pPr marL="0" marR="0" lvl="8" indent="0" algn="r" rtl="0">
              <a:spcBef>
                <a:spcPts val="0"/>
              </a:spcBef>
              <a:buNone/>
              <a:defRPr sz="18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b="0" u="none"/>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data.beta.nyc/dataset/median-household-income-2010-census-tract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7"/>
          <p:cNvSpPr txBox="1"/>
          <p:nvPr/>
        </p:nvSpPr>
        <p:spPr>
          <a:xfrm>
            <a:off x="1016000" y="3305253"/>
            <a:ext cx="7631430" cy="428625"/>
          </a:xfrm>
          <a:prstGeom prst="rect">
            <a:avLst/>
          </a:prstGeom>
          <a:noFill/>
          <a:ln>
            <a:noFill/>
          </a:ln>
        </p:spPr>
        <p:txBody>
          <a:bodyPr spcFirstLastPara="1" wrap="square" lIns="0" tIns="11425" rIns="0" bIns="0" anchor="t" anchorCtr="0">
            <a:noAutofit/>
          </a:bodyPr>
          <a:lstStyle/>
          <a:p>
            <a:pPr marL="12700" marR="0" lvl="0" indent="0" algn="l" rtl="0">
              <a:lnSpc>
                <a:spcPct val="100000"/>
              </a:lnSpc>
              <a:spcBef>
                <a:spcPts val="0"/>
              </a:spcBef>
              <a:spcAft>
                <a:spcPts val="0"/>
              </a:spcAft>
              <a:buNone/>
            </a:pPr>
            <a:r>
              <a:rPr lang="en-US" sz="2650">
                <a:solidFill>
                  <a:srgbClr val="ECE6E1"/>
                </a:solidFill>
                <a:latin typeface="Arial"/>
                <a:ea typeface="Arial"/>
                <a:cs typeface="Arial"/>
                <a:sym typeface="Arial"/>
              </a:rPr>
              <a:t>February 1</a:t>
            </a:r>
            <a:r>
              <a:rPr lang="en-US" sz="2650">
                <a:solidFill>
                  <a:srgbClr val="ECE6E1"/>
                </a:solidFill>
              </a:rPr>
              <a:t>4</a:t>
            </a:r>
            <a:r>
              <a:rPr lang="en-US" sz="2650" baseline="30000">
                <a:solidFill>
                  <a:srgbClr val="ECE6E1"/>
                </a:solidFill>
                <a:latin typeface="Arial"/>
                <a:ea typeface="Arial"/>
                <a:cs typeface="Arial"/>
                <a:sym typeface="Arial"/>
              </a:rPr>
              <a:t>th</a:t>
            </a:r>
            <a:r>
              <a:rPr lang="en-US" sz="2650">
                <a:solidFill>
                  <a:srgbClr val="ECE6E1"/>
                </a:solidFill>
                <a:latin typeface="Arial"/>
                <a:ea typeface="Arial"/>
                <a:cs typeface="Arial"/>
                <a:sym typeface="Arial"/>
              </a:rPr>
              <a:t>, 2019</a:t>
            </a:r>
            <a:endParaRPr sz="2650">
              <a:solidFill>
                <a:schemeClr val="dk1"/>
              </a:solidFill>
              <a:latin typeface="Arial"/>
              <a:ea typeface="Arial"/>
              <a:cs typeface="Arial"/>
              <a:sym typeface="Arial"/>
            </a:endParaRPr>
          </a:p>
        </p:txBody>
      </p:sp>
      <p:sp>
        <p:nvSpPr>
          <p:cNvPr id="48" name="Google Shape;48;p7"/>
          <p:cNvSpPr txBox="1"/>
          <p:nvPr/>
        </p:nvSpPr>
        <p:spPr>
          <a:xfrm>
            <a:off x="1016000" y="4228176"/>
            <a:ext cx="8554720" cy="180848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1700" b="1">
                <a:solidFill>
                  <a:srgbClr val="FF493A"/>
                </a:solidFill>
                <a:latin typeface="Arial"/>
                <a:ea typeface="Arial"/>
                <a:cs typeface="Arial"/>
                <a:sym typeface="Arial"/>
              </a:rPr>
              <a:t>Project</a:t>
            </a:r>
            <a:r>
              <a:rPr lang="en-US" sz="11700">
                <a:solidFill>
                  <a:srgbClr val="FF493A"/>
                </a:solidFill>
                <a:latin typeface="Arial"/>
                <a:ea typeface="Arial"/>
                <a:cs typeface="Arial"/>
                <a:sym typeface="Arial"/>
              </a:rPr>
              <a:t> </a:t>
            </a:r>
            <a:r>
              <a:rPr lang="en-US" sz="11700" b="1">
                <a:solidFill>
                  <a:srgbClr val="FF493A"/>
                </a:solidFill>
                <a:latin typeface="Arial"/>
                <a:ea typeface="Arial"/>
                <a:cs typeface="Arial"/>
                <a:sym typeface="Arial"/>
              </a:rPr>
              <a:t>2</a:t>
            </a:r>
            <a:endParaRPr sz="11700" b="1">
              <a:solidFill>
                <a:schemeClr val="dk1"/>
              </a:solidFill>
              <a:latin typeface="Arial"/>
              <a:ea typeface="Arial"/>
              <a:cs typeface="Arial"/>
              <a:sym typeface="Arial"/>
            </a:endParaRPr>
          </a:p>
        </p:txBody>
      </p:sp>
      <p:sp>
        <p:nvSpPr>
          <p:cNvPr id="49" name="Google Shape;49;p7"/>
          <p:cNvSpPr txBox="1"/>
          <p:nvPr/>
        </p:nvSpPr>
        <p:spPr>
          <a:xfrm>
            <a:off x="1016000" y="6580205"/>
            <a:ext cx="10490200" cy="856004"/>
          </a:xfrm>
          <a:prstGeom prst="rect">
            <a:avLst/>
          </a:prstGeom>
          <a:noFill/>
          <a:ln>
            <a:noFill/>
          </a:ln>
        </p:spPr>
        <p:txBody>
          <a:bodyPr spcFirstLastPara="1" wrap="square" lIns="0" tIns="12050" rIns="0" bIns="0" anchor="t" anchorCtr="0">
            <a:noAutofit/>
          </a:bodyPr>
          <a:lstStyle/>
          <a:p>
            <a:pPr marL="12700" marR="0" lvl="0" indent="0" algn="l" rtl="0">
              <a:lnSpc>
                <a:spcPct val="100000"/>
              </a:lnSpc>
              <a:spcBef>
                <a:spcPts val="0"/>
              </a:spcBef>
              <a:spcAft>
                <a:spcPts val="0"/>
              </a:spcAft>
              <a:buNone/>
            </a:pPr>
            <a:r>
              <a:rPr lang="en-US" sz="2700">
                <a:solidFill>
                  <a:srgbClr val="ECE6E1"/>
                </a:solidFill>
                <a:latin typeface="Arial"/>
                <a:ea typeface="Arial"/>
                <a:cs typeface="Arial"/>
                <a:sym typeface="Arial"/>
              </a:rPr>
              <a:t>Matt Beneventi /  Javier Benitez / Tahseen Chisti /  Emily Coffield</a:t>
            </a:r>
            <a:endParaRPr/>
          </a:p>
          <a:p>
            <a:pPr marL="12700" marR="0" lvl="0" indent="0" algn="l" rtl="0">
              <a:lnSpc>
                <a:spcPct val="100000"/>
              </a:lnSpc>
              <a:spcBef>
                <a:spcPts val="95"/>
              </a:spcBef>
              <a:spcAft>
                <a:spcPts val="0"/>
              </a:spcAft>
              <a:buNone/>
            </a:pPr>
            <a:endParaRPr sz="2700">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1" name="Google Shape;161;p16"/>
          <p:cNvPicPr preferRelativeResize="0"/>
          <p:nvPr/>
        </p:nvPicPr>
        <p:blipFill>
          <a:blip r:embed="rId3">
            <a:alphaModFix/>
          </a:blip>
          <a:stretch>
            <a:fillRect/>
          </a:stretch>
        </p:blipFill>
        <p:spPr>
          <a:xfrm>
            <a:off x="744794" y="4734234"/>
            <a:ext cx="14363700" cy="4620275"/>
          </a:xfrm>
          <a:prstGeom prst="rect">
            <a:avLst/>
          </a:prstGeom>
          <a:noFill/>
          <a:ln>
            <a:noFill/>
          </a:ln>
        </p:spPr>
      </p:pic>
      <p:sp>
        <p:nvSpPr>
          <p:cNvPr id="4" name="Rectangle 3">
            <a:extLst>
              <a:ext uri="{FF2B5EF4-FFF2-40B4-BE49-F238E27FC236}">
                <a16:creationId xmlns:a16="http://schemas.microsoft.com/office/drawing/2014/main" id="{0700FF3D-0CCD-4123-8864-BAFCB910B0A4}"/>
              </a:ext>
            </a:extLst>
          </p:cNvPr>
          <p:cNvSpPr/>
          <p:nvPr/>
        </p:nvSpPr>
        <p:spPr>
          <a:xfrm>
            <a:off x="929149" y="1878821"/>
            <a:ext cx="11813458" cy="2549031"/>
          </a:xfrm>
          <a:prstGeom prst="rect">
            <a:avLst/>
          </a:prstGeom>
        </p:spPr>
        <p:txBody>
          <a:bodyPr wrap="square">
            <a:spAutoFit/>
          </a:bodyPr>
          <a:lstStyle/>
          <a:p>
            <a:pPr marL="12700" marR="5080" lvl="0">
              <a:lnSpc>
                <a:spcPct val="128000"/>
              </a:lnSpc>
              <a:spcBef>
                <a:spcPts val="1075"/>
              </a:spcBef>
            </a:pPr>
            <a:r>
              <a:rPr lang="en-US" sz="2400" dirty="0">
                <a:solidFill>
                  <a:srgbClr val="ECE6E1"/>
                </a:solidFill>
              </a:rPr>
              <a:t>The Median Home Values were extracted from the </a:t>
            </a:r>
            <a:r>
              <a:rPr lang="en-US" sz="2400" dirty="0" err="1">
                <a:solidFill>
                  <a:srgbClr val="ECE6E1"/>
                </a:solidFill>
              </a:rPr>
              <a:t>GeoJSON</a:t>
            </a:r>
            <a:r>
              <a:rPr lang="en-US" sz="2400" dirty="0">
                <a:solidFill>
                  <a:srgbClr val="ECE6E1"/>
                </a:solidFill>
              </a:rPr>
              <a:t> from </a:t>
            </a:r>
            <a:r>
              <a:rPr lang="en-US" sz="2400" u="sng" dirty="0">
                <a:solidFill>
                  <a:schemeClr val="accent6"/>
                </a:solidFill>
                <a:hlinkClick r:id="rId4">
                  <a:extLst>
                    <a:ext uri="{A12FA001-AC4F-418D-AE19-62706E023703}">
                      <ahyp:hlinkClr xmlns:ahyp="http://schemas.microsoft.com/office/drawing/2018/hyperlinkcolor" val="tx"/>
                    </a:ext>
                  </a:extLst>
                </a:hlinkClick>
              </a:rPr>
              <a:t>http://data.beta.nyc/dataset/median-household-income-2010-census-tracts</a:t>
            </a:r>
            <a:endParaRPr lang="en-US" sz="2400" dirty="0">
              <a:solidFill>
                <a:schemeClr val="accent6"/>
              </a:solidFill>
            </a:endParaRPr>
          </a:p>
          <a:p>
            <a:pPr marL="12700" marR="5080" lvl="0">
              <a:lnSpc>
                <a:spcPct val="128000"/>
              </a:lnSpc>
              <a:spcBef>
                <a:spcPts val="1075"/>
              </a:spcBef>
            </a:pPr>
            <a:r>
              <a:rPr lang="en-US" sz="2400" dirty="0">
                <a:solidFill>
                  <a:srgbClr val="ECE6E1"/>
                </a:solidFill>
              </a:rPr>
              <a:t>We were able to isolate New York City by filtering at the state and county level. The “MED_VAL” property allowed us to represent the Median Home Value. (GEOJSON, D3 and Choropleth implemented)</a:t>
            </a:r>
          </a:p>
        </p:txBody>
      </p:sp>
      <p:sp>
        <p:nvSpPr>
          <p:cNvPr id="9" name="Google Shape;166;p17">
            <a:extLst>
              <a:ext uri="{FF2B5EF4-FFF2-40B4-BE49-F238E27FC236}">
                <a16:creationId xmlns:a16="http://schemas.microsoft.com/office/drawing/2014/main" id="{4324A646-56CF-479B-BB41-D989527C6EDB}"/>
              </a:ext>
            </a:extLst>
          </p:cNvPr>
          <p:cNvSpPr txBox="1">
            <a:spLocks noGrp="1"/>
          </p:cNvSpPr>
          <p:nvPr>
            <p:ph type="title"/>
          </p:nvPr>
        </p:nvSpPr>
        <p:spPr>
          <a:xfrm>
            <a:off x="1017640" y="879370"/>
            <a:ext cx="2757948" cy="659400"/>
          </a:xfrm>
          <a:prstGeom prst="rect">
            <a:avLst/>
          </a:prstGeom>
        </p:spPr>
        <p:txBody>
          <a:bodyPr spcFirstLastPara="1" wrap="square" lIns="0" tIns="0" rIns="0" bIns="0" anchor="t" anchorCtr="0">
            <a:noAutofit/>
          </a:bodyPr>
          <a:lstStyle/>
          <a:p>
            <a:pPr marL="12700" lvl="0" indent="0" algn="l" rtl="0">
              <a:spcBef>
                <a:spcPts val="0"/>
              </a:spcBef>
              <a:spcAft>
                <a:spcPts val="0"/>
              </a:spcAft>
              <a:buClr>
                <a:schemeClr val="dk1"/>
              </a:buClr>
              <a:buFont typeface="Arial"/>
              <a:buNone/>
            </a:pPr>
            <a:r>
              <a:rPr lang="en-US" sz="4400" dirty="0">
                <a:solidFill>
                  <a:srgbClr val="FF493A"/>
                </a:solidFill>
                <a:latin typeface="Arial"/>
                <a:ea typeface="Arial"/>
                <a:cs typeface="Arial"/>
                <a:sym typeface="Arial"/>
              </a:rPr>
              <a:t>JavaScript</a:t>
            </a:r>
            <a:endParaRPr sz="3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7"/>
          <p:cNvSpPr txBox="1">
            <a:spLocks noGrp="1"/>
          </p:cNvSpPr>
          <p:nvPr>
            <p:ph type="title"/>
          </p:nvPr>
        </p:nvSpPr>
        <p:spPr>
          <a:xfrm>
            <a:off x="914400" y="1012600"/>
            <a:ext cx="2757948" cy="659400"/>
          </a:xfrm>
          <a:prstGeom prst="rect">
            <a:avLst/>
          </a:prstGeom>
        </p:spPr>
        <p:txBody>
          <a:bodyPr spcFirstLastPara="1" wrap="square" lIns="0" tIns="0" rIns="0" bIns="0" anchor="t" anchorCtr="0">
            <a:noAutofit/>
          </a:bodyPr>
          <a:lstStyle/>
          <a:p>
            <a:pPr marL="12700" lvl="0" indent="0" algn="l" rtl="0">
              <a:spcBef>
                <a:spcPts val="0"/>
              </a:spcBef>
              <a:spcAft>
                <a:spcPts val="0"/>
              </a:spcAft>
              <a:buClr>
                <a:schemeClr val="dk1"/>
              </a:buClr>
              <a:buFont typeface="Arial"/>
              <a:buNone/>
            </a:pPr>
            <a:r>
              <a:rPr lang="en-US" sz="4400" dirty="0">
                <a:solidFill>
                  <a:srgbClr val="FF493A"/>
                </a:solidFill>
                <a:latin typeface="Arial"/>
                <a:ea typeface="Arial"/>
                <a:cs typeface="Arial"/>
                <a:sym typeface="Arial"/>
              </a:rPr>
              <a:t>JavaScript</a:t>
            </a:r>
            <a:endParaRPr sz="3200" dirty="0"/>
          </a:p>
        </p:txBody>
      </p:sp>
      <p:sp>
        <p:nvSpPr>
          <p:cNvPr id="167" name="Google Shape;167;p17"/>
          <p:cNvSpPr txBox="1">
            <a:spLocks noGrp="1"/>
          </p:cNvSpPr>
          <p:nvPr>
            <p:ph type="body" idx="1"/>
          </p:nvPr>
        </p:nvSpPr>
        <p:spPr>
          <a:xfrm>
            <a:off x="921774" y="2089847"/>
            <a:ext cx="12514007" cy="2998347"/>
          </a:xfrm>
          <a:prstGeom prst="rect">
            <a:avLst/>
          </a:prstGeom>
        </p:spPr>
        <p:txBody>
          <a:bodyPr spcFirstLastPara="1" wrap="square" lIns="0" tIns="0" rIns="0" bIns="0" anchor="t" anchorCtr="0">
            <a:noAutofit/>
          </a:bodyPr>
          <a:lstStyle/>
          <a:p>
            <a:pPr marL="12700" marR="5080" lvl="0" indent="0" algn="l" rtl="0">
              <a:lnSpc>
                <a:spcPct val="128000"/>
              </a:lnSpc>
              <a:spcBef>
                <a:spcPts val="1075"/>
              </a:spcBef>
              <a:spcAft>
                <a:spcPts val="0"/>
              </a:spcAft>
              <a:buNone/>
            </a:pPr>
            <a:r>
              <a:rPr lang="en-US" sz="2400" dirty="0">
                <a:solidFill>
                  <a:srgbClr val="ECE6E1"/>
                </a:solidFill>
                <a:latin typeface="+mn-lt"/>
                <a:ea typeface="Arial"/>
                <a:cs typeface="Arial"/>
                <a:sym typeface="Arial"/>
              </a:rPr>
              <a:t>The heatmap was created from:</a:t>
            </a:r>
            <a:endParaRPr sz="2400" dirty="0">
              <a:solidFill>
                <a:srgbClr val="ECE6E1"/>
              </a:solidFill>
              <a:latin typeface="+mn-lt"/>
              <a:ea typeface="Arial"/>
              <a:cs typeface="Arial"/>
              <a:sym typeface="Arial"/>
            </a:endParaRPr>
          </a:p>
          <a:p>
            <a:pPr marL="0" lvl="0" indent="0" algn="l" rtl="0">
              <a:lnSpc>
                <a:spcPct val="150000"/>
              </a:lnSpc>
              <a:spcBef>
                <a:spcPts val="0"/>
              </a:spcBef>
              <a:spcAft>
                <a:spcPts val="0"/>
              </a:spcAft>
              <a:buClr>
                <a:schemeClr val="dk1"/>
              </a:buClr>
              <a:buSzPts val="1100"/>
              <a:buFont typeface="Arial"/>
              <a:buNone/>
            </a:pPr>
            <a:r>
              <a:rPr lang="en-US" sz="2400" dirty="0">
                <a:solidFill>
                  <a:srgbClr val="CE9178"/>
                </a:solidFill>
                <a:latin typeface="+mn-lt"/>
                <a:ea typeface="Courier New"/>
                <a:cs typeface="Courier New"/>
                <a:sym typeface="Courier New"/>
              </a:rPr>
              <a:t>https://data.cityofnewyork.us/resource/b2iz-pps8.json</a:t>
            </a:r>
            <a:endParaRPr sz="2400" dirty="0">
              <a:solidFill>
                <a:srgbClr val="CE9178"/>
              </a:solidFill>
              <a:latin typeface="+mn-lt"/>
              <a:ea typeface="Courier New"/>
              <a:cs typeface="Courier New"/>
              <a:sym typeface="Courier New"/>
            </a:endParaRPr>
          </a:p>
          <a:p>
            <a:pPr marL="0" marR="5080" lvl="0" indent="0" algn="l" rtl="0">
              <a:lnSpc>
                <a:spcPct val="128000"/>
              </a:lnSpc>
              <a:spcBef>
                <a:spcPts val="1075"/>
              </a:spcBef>
              <a:spcAft>
                <a:spcPts val="0"/>
              </a:spcAft>
              <a:buNone/>
            </a:pPr>
            <a:r>
              <a:rPr lang="en-US" sz="2400" dirty="0">
                <a:solidFill>
                  <a:srgbClr val="ECE6E1"/>
                </a:solidFill>
                <a:latin typeface="+mn-lt"/>
                <a:ea typeface="Arial"/>
                <a:cs typeface="Arial"/>
                <a:sym typeface="Arial"/>
              </a:rPr>
              <a:t>A for loop was used to scrape through the longitude and latitude coordinates to represent the responses for Housing Code Violations. A heatmap was implemented to show the higher concentration areas within New York City. (Leaflet, D3 used)</a:t>
            </a:r>
            <a:endParaRPr sz="2400" dirty="0">
              <a:solidFill>
                <a:srgbClr val="ECE6E1"/>
              </a:solidFill>
              <a:latin typeface="+mn-lt"/>
              <a:ea typeface="Arial"/>
              <a:cs typeface="Arial"/>
              <a:sym typeface="Arial"/>
            </a:endParaRPr>
          </a:p>
          <a:p>
            <a:pPr marL="0" marR="5080" lvl="0" indent="0" algn="l" rtl="0">
              <a:lnSpc>
                <a:spcPct val="128000"/>
              </a:lnSpc>
              <a:spcBef>
                <a:spcPts val="1075"/>
              </a:spcBef>
              <a:spcAft>
                <a:spcPts val="0"/>
              </a:spcAft>
              <a:buClr>
                <a:schemeClr val="dk1"/>
              </a:buClr>
              <a:buFont typeface="Arial"/>
              <a:buNone/>
            </a:pPr>
            <a:endParaRPr sz="2100" dirty="0">
              <a:solidFill>
                <a:srgbClr val="ECE6E1"/>
              </a:solidFill>
              <a:latin typeface="Arial"/>
              <a:ea typeface="Arial"/>
              <a:cs typeface="Arial"/>
              <a:sym typeface="Arial"/>
            </a:endParaRPr>
          </a:p>
        </p:txBody>
      </p:sp>
      <p:pic>
        <p:nvPicPr>
          <p:cNvPr id="168" name="Google Shape;168;p17"/>
          <p:cNvPicPr preferRelativeResize="0"/>
          <p:nvPr/>
        </p:nvPicPr>
        <p:blipFill>
          <a:blip r:embed="rId3">
            <a:alphaModFix/>
          </a:blip>
          <a:stretch>
            <a:fillRect/>
          </a:stretch>
        </p:blipFill>
        <p:spPr>
          <a:xfrm>
            <a:off x="914400" y="5268664"/>
            <a:ext cx="10229850" cy="4229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4" name="Google Shape;174;p18"/>
          <p:cNvSpPr txBox="1">
            <a:spLocks noGrp="1"/>
          </p:cNvSpPr>
          <p:nvPr>
            <p:ph type="body" idx="1"/>
          </p:nvPr>
        </p:nvSpPr>
        <p:spPr>
          <a:xfrm>
            <a:off x="914400" y="2366010"/>
            <a:ext cx="11127658" cy="6789300"/>
          </a:xfrm>
          <a:prstGeom prst="rect">
            <a:avLst/>
          </a:prstGeom>
        </p:spPr>
        <p:txBody>
          <a:bodyPr spcFirstLastPara="1" wrap="square" lIns="0" tIns="0" rIns="0" bIns="0" anchor="t" anchorCtr="0">
            <a:noAutofit/>
          </a:bodyPr>
          <a:lstStyle/>
          <a:p>
            <a:pPr marL="12700" marR="5080" lvl="0" indent="0" algn="l" rtl="0">
              <a:lnSpc>
                <a:spcPct val="128000"/>
              </a:lnSpc>
              <a:spcBef>
                <a:spcPts val="1075"/>
              </a:spcBef>
              <a:spcAft>
                <a:spcPts val="0"/>
              </a:spcAft>
              <a:buNone/>
            </a:pPr>
            <a:r>
              <a:rPr lang="en-US" sz="2100" dirty="0">
                <a:solidFill>
                  <a:srgbClr val="ECE6E1"/>
                </a:solidFill>
                <a:latin typeface="+mn-lt"/>
                <a:ea typeface="Arial"/>
                <a:cs typeface="Arial"/>
                <a:sym typeface="Arial"/>
              </a:rPr>
              <a:t>We combined the Median Home Value and Heatmap HTML pages for visual representation. We used an overlay function for user control. </a:t>
            </a:r>
            <a:endParaRPr sz="2100" dirty="0">
              <a:solidFill>
                <a:srgbClr val="CE9178"/>
              </a:solidFill>
              <a:latin typeface="+mn-lt"/>
              <a:ea typeface="Courier New"/>
              <a:cs typeface="Courier New"/>
              <a:sym typeface="Courier New"/>
            </a:endParaRPr>
          </a:p>
          <a:p>
            <a:pPr marL="0" marR="5080" lvl="0" indent="0" algn="l" rtl="0">
              <a:lnSpc>
                <a:spcPct val="128000"/>
              </a:lnSpc>
              <a:spcBef>
                <a:spcPts val="1075"/>
              </a:spcBef>
              <a:spcAft>
                <a:spcPts val="0"/>
              </a:spcAft>
              <a:buNone/>
            </a:pPr>
            <a:endParaRPr sz="2100" dirty="0">
              <a:solidFill>
                <a:srgbClr val="ECE6E1"/>
              </a:solidFill>
              <a:latin typeface="Arial"/>
              <a:ea typeface="Arial"/>
              <a:cs typeface="Arial"/>
              <a:sym typeface="Arial"/>
            </a:endParaRPr>
          </a:p>
          <a:p>
            <a:pPr marL="0" marR="5080" lvl="0" indent="0" algn="l" rtl="0">
              <a:lnSpc>
                <a:spcPct val="128000"/>
              </a:lnSpc>
              <a:spcBef>
                <a:spcPts val="1075"/>
              </a:spcBef>
              <a:spcAft>
                <a:spcPts val="0"/>
              </a:spcAft>
              <a:buNone/>
            </a:pPr>
            <a:endParaRPr sz="2100" dirty="0">
              <a:solidFill>
                <a:srgbClr val="ECE6E1"/>
              </a:solidFill>
              <a:latin typeface="Arial"/>
              <a:ea typeface="Arial"/>
              <a:cs typeface="Arial"/>
              <a:sym typeface="Arial"/>
            </a:endParaRPr>
          </a:p>
        </p:txBody>
      </p:sp>
      <p:pic>
        <p:nvPicPr>
          <p:cNvPr id="175" name="Google Shape;175;p18"/>
          <p:cNvPicPr preferRelativeResize="0"/>
          <p:nvPr/>
        </p:nvPicPr>
        <p:blipFill>
          <a:blip r:embed="rId3">
            <a:alphaModFix/>
          </a:blip>
          <a:stretch>
            <a:fillRect/>
          </a:stretch>
        </p:blipFill>
        <p:spPr>
          <a:xfrm>
            <a:off x="914399" y="3997375"/>
            <a:ext cx="10176387" cy="2506664"/>
          </a:xfrm>
          <a:prstGeom prst="rect">
            <a:avLst/>
          </a:prstGeom>
          <a:noFill/>
          <a:ln>
            <a:noFill/>
          </a:ln>
        </p:spPr>
      </p:pic>
      <p:sp>
        <p:nvSpPr>
          <p:cNvPr id="7" name="Google Shape;166;p17">
            <a:extLst>
              <a:ext uri="{FF2B5EF4-FFF2-40B4-BE49-F238E27FC236}">
                <a16:creationId xmlns:a16="http://schemas.microsoft.com/office/drawing/2014/main" id="{1D2329A5-1431-44E1-AE6A-521642232531}"/>
              </a:ext>
            </a:extLst>
          </p:cNvPr>
          <p:cNvSpPr txBox="1">
            <a:spLocks/>
          </p:cNvSpPr>
          <p:nvPr/>
        </p:nvSpPr>
        <p:spPr>
          <a:xfrm>
            <a:off x="914400" y="1012600"/>
            <a:ext cx="2757948" cy="6594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700">
              <a:buClr>
                <a:schemeClr val="dk1"/>
              </a:buClr>
            </a:pPr>
            <a:r>
              <a:rPr lang="en-US" sz="4400" dirty="0">
                <a:solidFill>
                  <a:srgbClr val="FF493A"/>
                </a:solidFill>
                <a:latin typeface="Arial"/>
                <a:ea typeface="Arial"/>
                <a:cs typeface="Arial"/>
                <a:sym typeface="Arial"/>
              </a:rPr>
              <a:t>JavaScript</a:t>
            </a:r>
            <a:endParaRPr lang="en-US" sz="32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9"/>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solidFill>
            <a:srgbClr val="1F202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1" name="Google Shape;181;p19"/>
          <p:cNvSpPr/>
          <p:nvPr/>
        </p:nvSpPr>
        <p:spPr>
          <a:xfrm>
            <a:off x="0" y="2240610"/>
            <a:ext cx="4536440" cy="8046720"/>
          </a:xfrm>
          <a:custGeom>
            <a:avLst/>
            <a:gdLst/>
            <a:ahLst/>
            <a:cxnLst/>
            <a:rect l="l" t="t" r="r" b="b"/>
            <a:pathLst>
              <a:path w="4536440" h="8046720" extrusionOk="0">
                <a:moveTo>
                  <a:pt x="0" y="0"/>
                </a:moveTo>
                <a:lnTo>
                  <a:pt x="4535893" y="8046389"/>
                </a:lnTo>
                <a:lnTo>
                  <a:pt x="0" y="8046389"/>
                </a:lnTo>
                <a:lnTo>
                  <a:pt x="0" y="0"/>
                </a:lnTo>
                <a:close/>
              </a:path>
            </a:pathLst>
          </a:custGeom>
          <a:solidFill>
            <a:srgbClr val="FF493A">
              <a:alpha val="89411"/>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2" name="Google Shape;182;p19"/>
          <p:cNvSpPr/>
          <p:nvPr/>
        </p:nvSpPr>
        <p:spPr>
          <a:xfrm>
            <a:off x="0" y="0"/>
            <a:ext cx="6659880" cy="10236200"/>
          </a:xfrm>
          <a:custGeom>
            <a:avLst/>
            <a:gdLst/>
            <a:ahLst/>
            <a:cxnLst/>
            <a:rect l="l" t="t" r="r" b="b"/>
            <a:pathLst>
              <a:path w="6659880" h="10236200" extrusionOk="0">
                <a:moveTo>
                  <a:pt x="0" y="0"/>
                </a:moveTo>
                <a:lnTo>
                  <a:pt x="6659714" y="0"/>
                </a:lnTo>
                <a:lnTo>
                  <a:pt x="0" y="10236009"/>
                </a:lnTo>
                <a:lnTo>
                  <a:pt x="0" y="0"/>
                </a:lnTo>
                <a:close/>
              </a:path>
            </a:pathLst>
          </a:custGeom>
          <a:solidFill>
            <a:srgbClr val="ECE6E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3" name="Google Shape;183;p19"/>
          <p:cNvSpPr txBox="1">
            <a:spLocks noGrp="1"/>
          </p:cNvSpPr>
          <p:nvPr>
            <p:ph type="title"/>
          </p:nvPr>
        </p:nvSpPr>
        <p:spPr>
          <a:xfrm>
            <a:off x="4724400" y="4297484"/>
            <a:ext cx="12480150" cy="1767407"/>
          </a:xfrm>
          <a:prstGeom prst="rect">
            <a:avLst/>
          </a:prstGeom>
          <a:noFill/>
          <a:ln>
            <a:noFill/>
          </a:ln>
        </p:spPr>
        <p:txBody>
          <a:bodyPr spcFirstLastPara="1" wrap="square" lIns="0" tIns="11425" rIns="0" bIns="0" anchor="t" anchorCtr="0">
            <a:noAutofit/>
          </a:bodyPr>
          <a:lstStyle/>
          <a:p>
            <a:pPr marL="12700" marR="5080" lvl="0" indent="2388870" algn="r" rtl="0">
              <a:lnSpc>
                <a:spcPct val="107000"/>
              </a:lnSpc>
              <a:spcBef>
                <a:spcPts val="0"/>
              </a:spcBef>
              <a:spcAft>
                <a:spcPts val="0"/>
              </a:spcAft>
              <a:buNone/>
            </a:pPr>
            <a:r>
              <a:rPr lang="en-US" sz="11500" b="1" dirty="0">
                <a:solidFill>
                  <a:schemeClr val="lt1"/>
                </a:solidFill>
                <a:latin typeface="Arial"/>
                <a:ea typeface="Arial"/>
                <a:cs typeface="Arial"/>
                <a:sym typeface="Arial"/>
              </a:rPr>
              <a:t>HTML/CSS</a:t>
            </a:r>
            <a:endParaRPr sz="11500" b="1" dirty="0">
              <a:solidFill>
                <a:schemeClr val="lt1"/>
              </a:solidFill>
              <a:latin typeface="Arial"/>
              <a:ea typeface="Arial"/>
              <a:cs typeface="Arial"/>
              <a:sym typeface="Arial"/>
            </a:endParaRPr>
          </a:p>
        </p:txBody>
      </p:sp>
      <p:sp>
        <p:nvSpPr>
          <p:cNvPr id="184" name="Google Shape;184;p19"/>
          <p:cNvSpPr txBox="1"/>
          <p:nvPr/>
        </p:nvSpPr>
        <p:spPr>
          <a:xfrm>
            <a:off x="12814919" y="2731857"/>
            <a:ext cx="4457065" cy="544195"/>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endParaRPr sz="3400">
              <a:solidFill>
                <a:schemeClr val="dk1"/>
              </a:solidFill>
              <a:latin typeface="Arial Black"/>
              <a:ea typeface="Arial Black"/>
              <a:cs typeface="Arial Black"/>
              <a:sym typeface="Arial Black"/>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7" name="Google Shape;257;p26"/>
          <p:cNvSpPr txBox="1"/>
          <p:nvPr/>
        </p:nvSpPr>
        <p:spPr>
          <a:xfrm>
            <a:off x="914399" y="1809118"/>
            <a:ext cx="5508524" cy="7858450"/>
          </a:xfrm>
          <a:prstGeom prst="rect">
            <a:avLst/>
          </a:prstGeom>
          <a:noFill/>
          <a:ln>
            <a:noFill/>
          </a:ln>
        </p:spPr>
        <p:txBody>
          <a:bodyPr spcFirstLastPara="1" wrap="square" lIns="0" tIns="8875" rIns="0" bIns="0" anchor="t" anchorCtr="0">
            <a:noAutofit/>
          </a:bodyPr>
          <a:lstStyle/>
          <a:p>
            <a:pPr marL="12700" marR="5080" lvl="0" indent="0" rtl="0">
              <a:lnSpc>
                <a:spcPct val="125000"/>
              </a:lnSpc>
              <a:spcBef>
                <a:spcPts val="0"/>
              </a:spcBef>
              <a:spcAft>
                <a:spcPts val="0"/>
              </a:spcAft>
              <a:buNone/>
            </a:pPr>
            <a:r>
              <a:rPr lang="en-US" sz="2100" dirty="0">
                <a:solidFill>
                  <a:schemeClr val="bg1"/>
                </a:solidFill>
                <a:latin typeface="+mn-lt"/>
                <a:ea typeface="Arial"/>
                <a:cs typeface="Arial"/>
                <a:sym typeface="Arial"/>
              </a:rPr>
              <a:t>HTML templates guided us </a:t>
            </a:r>
            <a:r>
              <a:rPr lang="en-US" sz="2100" dirty="0">
                <a:solidFill>
                  <a:schemeClr val="bg1"/>
                </a:solidFill>
                <a:latin typeface="+mn-lt"/>
              </a:rPr>
              <a:t>on creating a visually appealing display, however we found that templates tended to be somewhat advanced and became opaque very quickly. We realized one of our issues around getting the data to flow through properly was that we needed to link our data in several places within the template to get it to work, which was trial and error. Once we accomplished this completing the rest was mostly a process of code elimination. We found that although the templates provided a foundation for the visual aspects, we still had to have an understanding of how the template worked so we could get our data to appear properly.</a:t>
            </a:r>
          </a:p>
          <a:p>
            <a:pPr marL="12700" marR="5080" lvl="0" indent="0" rtl="0">
              <a:lnSpc>
                <a:spcPct val="125000"/>
              </a:lnSpc>
              <a:spcBef>
                <a:spcPts val="0"/>
              </a:spcBef>
              <a:spcAft>
                <a:spcPts val="0"/>
              </a:spcAft>
              <a:buNone/>
            </a:pPr>
            <a:endParaRPr lang="en-US" sz="2100" dirty="0">
              <a:solidFill>
                <a:schemeClr val="bg1"/>
              </a:solidFill>
              <a:latin typeface="+mn-lt"/>
              <a:ea typeface="Arial"/>
              <a:cs typeface="Arial"/>
              <a:sym typeface="Arial"/>
            </a:endParaRPr>
          </a:p>
          <a:p>
            <a:pPr marL="12700" marR="5080" lvl="0" indent="0" rtl="0">
              <a:lnSpc>
                <a:spcPct val="125000"/>
              </a:lnSpc>
              <a:spcBef>
                <a:spcPts val="0"/>
              </a:spcBef>
              <a:spcAft>
                <a:spcPts val="0"/>
              </a:spcAft>
              <a:buNone/>
            </a:pPr>
            <a:r>
              <a:rPr lang="en-US" sz="2100" dirty="0">
                <a:solidFill>
                  <a:schemeClr val="bg1"/>
                </a:solidFill>
                <a:latin typeface="+mn-lt"/>
                <a:ea typeface="Arial"/>
                <a:cs typeface="Arial"/>
                <a:sym typeface="Arial"/>
              </a:rPr>
              <a:t>The code itself was broken out into sections for Leaflet/JavaScript, D3, maps, charts, and data visualizations. </a:t>
            </a:r>
            <a:endParaRPr sz="2100" dirty="0">
              <a:solidFill>
                <a:schemeClr val="bg1"/>
              </a:solidFill>
              <a:latin typeface="+mn-lt"/>
              <a:ea typeface="Arial"/>
              <a:cs typeface="Arial"/>
              <a:sym typeface="Arial"/>
            </a:endParaRPr>
          </a:p>
        </p:txBody>
      </p:sp>
      <p:sp>
        <p:nvSpPr>
          <p:cNvPr id="7" name="Google Shape;166;p17">
            <a:extLst>
              <a:ext uri="{FF2B5EF4-FFF2-40B4-BE49-F238E27FC236}">
                <a16:creationId xmlns:a16="http://schemas.microsoft.com/office/drawing/2014/main" id="{68748845-ACA6-45BE-AE60-7DF564F7EF38}"/>
              </a:ext>
            </a:extLst>
          </p:cNvPr>
          <p:cNvSpPr txBox="1">
            <a:spLocks/>
          </p:cNvSpPr>
          <p:nvPr/>
        </p:nvSpPr>
        <p:spPr>
          <a:xfrm>
            <a:off x="914399" y="1012600"/>
            <a:ext cx="3532239" cy="6594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700">
              <a:buClr>
                <a:schemeClr val="dk1"/>
              </a:buClr>
            </a:pPr>
            <a:r>
              <a:rPr lang="en-US" sz="4400" dirty="0">
                <a:solidFill>
                  <a:srgbClr val="FF493A"/>
                </a:solidFill>
                <a:latin typeface="Arial"/>
                <a:ea typeface="Arial"/>
                <a:cs typeface="Arial"/>
                <a:sym typeface="Arial"/>
              </a:rPr>
              <a:t>HTML/CSS</a:t>
            </a:r>
            <a:endParaRPr lang="en-US" sz="3200" dirty="0"/>
          </a:p>
        </p:txBody>
      </p:sp>
      <p:pic>
        <p:nvPicPr>
          <p:cNvPr id="5" name="Picture 4">
            <a:extLst>
              <a:ext uri="{FF2B5EF4-FFF2-40B4-BE49-F238E27FC236}">
                <a16:creationId xmlns:a16="http://schemas.microsoft.com/office/drawing/2014/main" id="{580380E7-AD14-48B5-B49A-9ADE23495E55}"/>
              </a:ext>
            </a:extLst>
          </p:cNvPr>
          <p:cNvPicPr>
            <a:picLocks noChangeAspect="1"/>
          </p:cNvPicPr>
          <p:nvPr/>
        </p:nvPicPr>
        <p:blipFill>
          <a:blip r:embed="rId3"/>
          <a:stretch>
            <a:fillRect/>
          </a:stretch>
        </p:blipFill>
        <p:spPr>
          <a:xfrm>
            <a:off x="7059711" y="1672000"/>
            <a:ext cx="10609311" cy="625783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5"/>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solidFill>
            <a:srgbClr val="1F202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8" name="Google Shape;248;p25"/>
          <p:cNvSpPr/>
          <p:nvPr/>
        </p:nvSpPr>
        <p:spPr>
          <a:xfrm>
            <a:off x="0" y="2240610"/>
            <a:ext cx="4536440" cy="8046720"/>
          </a:xfrm>
          <a:custGeom>
            <a:avLst/>
            <a:gdLst/>
            <a:ahLst/>
            <a:cxnLst/>
            <a:rect l="l" t="t" r="r" b="b"/>
            <a:pathLst>
              <a:path w="4536440" h="8046720" extrusionOk="0">
                <a:moveTo>
                  <a:pt x="0" y="0"/>
                </a:moveTo>
                <a:lnTo>
                  <a:pt x="4535893" y="8046389"/>
                </a:lnTo>
                <a:lnTo>
                  <a:pt x="0" y="8046389"/>
                </a:lnTo>
                <a:lnTo>
                  <a:pt x="0" y="0"/>
                </a:lnTo>
                <a:close/>
              </a:path>
            </a:pathLst>
          </a:custGeom>
          <a:solidFill>
            <a:srgbClr val="FF493A">
              <a:alpha val="89411"/>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9" name="Google Shape;249;p25"/>
          <p:cNvSpPr/>
          <p:nvPr/>
        </p:nvSpPr>
        <p:spPr>
          <a:xfrm>
            <a:off x="0" y="0"/>
            <a:ext cx="6659880" cy="10236200"/>
          </a:xfrm>
          <a:custGeom>
            <a:avLst/>
            <a:gdLst/>
            <a:ahLst/>
            <a:cxnLst/>
            <a:rect l="l" t="t" r="r" b="b"/>
            <a:pathLst>
              <a:path w="6659880" h="10236200" extrusionOk="0">
                <a:moveTo>
                  <a:pt x="0" y="0"/>
                </a:moveTo>
                <a:lnTo>
                  <a:pt x="6659714" y="0"/>
                </a:lnTo>
                <a:lnTo>
                  <a:pt x="0" y="10236009"/>
                </a:lnTo>
                <a:lnTo>
                  <a:pt x="0" y="0"/>
                </a:lnTo>
                <a:close/>
              </a:path>
            </a:pathLst>
          </a:custGeom>
          <a:solidFill>
            <a:srgbClr val="ECE6E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0" name="Google Shape;250;p25"/>
          <p:cNvSpPr txBox="1">
            <a:spLocks noGrp="1"/>
          </p:cNvSpPr>
          <p:nvPr>
            <p:ph type="title"/>
          </p:nvPr>
        </p:nvSpPr>
        <p:spPr>
          <a:xfrm>
            <a:off x="2438400" y="4297484"/>
            <a:ext cx="14766150" cy="1767407"/>
          </a:xfrm>
          <a:prstGeom prst="rect">
            <a:avLst/>
          </a:prstGeom>
          <a:noFill/>
          <a:ln>
            <a:noFill/>
          </a:ln>
        </p:spPr>
        <p:txBody>
          <a:bodyPr spcFirstLastPara="1" wrap="square" lIns="0" tIns="11425" rIns="0" bIns="0" anchor="t" anchorCtr="0">
            <a:noAutofit/>
          </a:bodyPr>
          <a:lstStyle/>
          <a:p>
            <a:pPr marL="12700" marR="5080" lvl="0" indent="2388870" algn="r" rtl="0">
              <a:lnSpc>
                <a:spcPct val="107000"/>
              </a:lnSpc>
              <a:spcBef>
                <a:spcPts val="0"/>
              </a:spcBef>
              <a:spcAft>
                <a:spcPts val="0"/>
              </a:spcAft>
              <a:buNone/>
            </a:pPr>
            <a:r>
              <a:rPr lang="en-US" sz="11500" b="1">
                <a:solidFill>
                  <a:schemeClr val="lt1"/>
                </a:solidFill>
                <a:latin typeface="Arial"/>
                <a:ea typeface="Arial"/>
                <a:cs typeface="Arial"/>
                <a:sym typeface="Arial"/>
              </a:rPr>
              <a:t>Visualizations</a:t>
            </a:r>
            <a:endParaRPr sz="11500" b="1">
              <a:solidFill>
                <a:schemeClr val="lt1"/>
              </a:solidFill>
              <a:latin typeface="Arial"/>
              <a:ea typeface="Arial"/>
              <a:cs typeface="Arial"/>
              <a:sym typeface="Arial"/>
            </a:endParaRPr>
          </a:p>
        </p:txBody>
      </p:sp>
      <p:sp>
        <p:nvSpPr>
          <p:cNvPr id="251" name="Google Shape;251;p25"/>
          <p:cNvSpPr txBox="1"/>
          <p:nvPr/>
        </p:nvSpPr>
        <p:spPr>
          <a:xfrm>
            <a:off x="12814919" y="2731857"/>
            <a:ext cx="4457065" cy="544195"/>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endParaRPr sz="3400">
              <a:solidFill>
                <a:schemeClr val="dk1"/>
              </a:solidFill>
              <a:latin typeface="Arial Black"/>
              <a:ea typeface="Arial Black"/>
              <a:cs typeface="Arial Black"/>
              <a:sym typeface="Arial Black"/>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0"/>
          <p:cNvSpPr/>
          <p:nvPr/>
        </p:nvSpPr>
        <p:spPr>
          <a:xfrm>
            <a:off x="0" y="2"/>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solidFill>
            <a:srgbClr val="FF493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0" name="Google Shape;190;p20"/>
          <p:cNvSpPr/>
          <p:nvPr/>
        </p:nvSpPr>
        <p:spPr>
          <a:xfrm>
            <a:off x="157564" y="149820"/>
            <a:ext cx="17973674" cy="9991725"/>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1" name="Google Shape;191;p20"/>
          <p:cNvSpPr/>
          <p:nvPr/>
        </p:nvSpPr>
        <p:spPr>
          <a:xfrm>
            <a:off x="13297655" y="1215669"/>
            <a:ext cx="4990465" cy="9071610"/>
          </a:xfrm>
          <a:custGeom>
            <a:avLst/>
            <a:gdLst/>
            <a:ahLst/>
            <a:cxnLst/>
            <a:rect l="l" t="t" r="r" b="b"/>
            <a:pathLst>
              <a:path w="4990465" h="9071610" extrusionOk="0">
                <a:moveTo>
                  <a:pt x="4990345" y="9071330"/>
                </a:moveTo>
                <a:lnTo>
                  <a:pt x="0" y="9071329"/>
                </a:lnTo>
                <a:lnTo>
                  <a:pt x="4990346" y="0"/>
                </a:lnTo>
                <a:lnTo>
                  <a:pt x="4990345" y="9071330"/>
                </a:lnTo>
                <a:close/>
              </a:path>
            </a:pathLst>
          </a:custGeom>
          <a:solidFill>
            <a:srgbClr val="ECE6E1">
              <a:alpha val="89411"/>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2" name="Google Shape;192;p20"/>
          <p:cNvSpPr/>
          <p:nvPr/>
        </p:nvSpPr>
        <p:spPr>
          <a:xfrm>
            <a:off x="11534661" y="0"/>
            <a:ext cx="6753859" cy="10287000"/>
          </a:xfrm>
          <a:custGeom>
            <a:avLst/>
            <a:gdLst/>
            <a:ahLst/>
            <a:cxnLst/>
            <a:rect l="l" t="t" r="r" b="b"/>
            <a:pathLst>
              <a:path w="6753859" h="10287000" extrusionOk="0">
                <a:moveTo>
                  <a:pt x="0" y="0"/>
                </a:moveTo>
                <a:lnTo>
                  <a:pt x="6753338" y="0"/>
                </a:lnTo>
                <a:lnTo>
                  <a:pt x="6753338" y="10286999"/>
                </a:lnTo>
                <a:lnTo>
                  <a:pt x="6713460" y="10286999"/>
                </a:lnTo>
                <a:lnTo>
                  <a:pt x="0" y="0"/>
                </a:lnTo>
                <a:close/>
              </a:path>
            </a:pathLst>
          </a:custGeom>
          <a:solidFill>
            <a:srgbClr val="1F202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3" name="Google Shape;193;p20"/>
          <p:cNvSpPr txBox="1"/>
          <p:nvPr/>
        </p:nvSpPr>
        <p:spPr>
          <a:xfrm>
            <a:off x="1016000" y="2299271"/>
            <a:ext cx="9270900" cy="466800"/>
          </a:xfrm>
          <a:prstGeom prst="rect">
            <a:avLst/>
          </a:prstGeom>
          <a:noFill/>
          <a:ln>
            <a:noFill/>
          </a:ln>
        </p:spPr>
        <p:txBody>
          <a:bodyPr spcFirstLastPara="1" wrap="square" lIns="0" tIns="16500" rIns="0" bIns="0" anchor="t" anchorCtr="0">
            <a:noAutofit/>
          </a:bodyPr>
          <a:lstStyle/>
          <a:p>
            <a:pPr marL="12700" marR="5080" lvl="0" indent="0" algn="l" rtl="0">
              <a:lnSpc>
                <a:spcPct val="126499"/>
              </a:lnSpc>
              <a:spcBef>
                <a:spcPts val="0"/>
              </a:spcBef>
              <a:spcAft>
                <a:spcPts val="0"/>
              </a:spcAft>
              <a:buNone/>
            </a:pPr>
            <a:r>
              <a:rPr lang="en-US" sz="2100">
                <a:solidFill>
                  <a:srgbClr val="ECE6E1"/>
                </a:solidFill>
              </a:rPr>
              <a:t>Heat Map</a:t>
            </a:r>
            <a:endParaRPr sz="2100">
              <a:solidFill>
                <a:schemeClr val="dk1"/>
              </a:solidFill>
              <a:latin typeface="Arial"/>
              <a:ea typeface="Arial"/>
              <a:cs typeface="Arial"/>
              <a:sym typeface="Arial"/>
            </a:endParaRPr>
          </a:p>
        </p:txBody>
      </p:sp>
      <p:sp>
        <p:nvSpPr>
          <p:cNvPr id="194" name="Google Shape;194;p20"/>
          <p:cNvSpPr txBox="1">
            <a:spLocks noGrp="1"/>
          </p:cNvSpPr>
          <p:nvPr>
            <p:ph type="title"/>
          </p:nvPr>
        </p:nvSpPr>
        <p:spPr>
          <a:xfrm>
            <a:off x="1016000" y="827058"/>
            <a:ext cx="6635115" cy="466725"/>
          </a:xfrm>
          <a:prstGeom prst="rect">
            <a:avLst/>
          </a:prstGeom>
          <a:noFill/>
          <a:ln>
            <a:noFill/>
          </a:ln>
        </p:spPr>
        <p:txBody>
          <a:bodyPr spcFirstLastPara="1" wrap="square" lIns="0" tIns="11425" rIns="0" bIns="0" anchor="t" anchorCtr="0">
            <a:noAutofit/>
          </a:bodyPr>
          <a:lstStyle/>
          <a:p>
            <a:pPr marL="12700" lvl="0" indent="0" algn="l" rtl="0">
              <a:lnSpc>
                <a:spcPct val="100000"/>
              </a:lnSpc>
              <a:spcBef>
                <a:spcPts val="0"/>
              </a:spcBef>
              <a:spcAft>
                <a:spcPts val="0"/>
              </a:spcAft>
              <a:buNone/>
            </a:pPr>
            <a:r>
              <a:rPr lang="en-US" sz="2900" i="1">
                <a:solidFill>
                  <a:srgbClr val="ECE6E1"/>
                </a:solidFill>
                <a:latin typeface="Arial"/>
                <a:ea typeface="Arial"/>
                <a:cs typeface="Arial"/>
                <a:sym typeface="Arial"/>
              </a:rPr>
              <a:t>HTML</a:t>
            </a:r>
            <a:endParaRPr sz="2900">
              <a:latin typeface="Arial"/>
              <a:ea typeface="Arial"/>
              <a:cs typeface="Arial"/>
              <a:sym typeface="Arial"/>
            </a:endParaRPr>
          </a:p>
        </p:txBody>
      </p:sp>
      <p:sp>
        <p:nvSpPr>
          <p:cNvPr id="195" name="Google Shape;195;p20"/>
          <p:cNvSpPr/>
          <p:nvPr/>
        </p:nvSpPr>
        <p:spPr>
          <a:xfrm>
            <a:off x="1028700" y="1793237"/>
            <a:ext cx="1447800" cy="152400"/>
          </a:xfrm>
          <a:custGeom>
            <a:avLst/>
            <a:gdLst/>
            <a:ahLst/>
            <a:cxnLst/>
            <a:rect l="l" t="t" r="r" b="b"/>
            <a:pathLst>
              <a:path w="1447800" h="152400" extrusionOk="0">
                <a:moveTo>
                  <a:pt x="0" y="0"/>
                </a:moveTo>
                <a:lnTo>
                  <a:pt x="1447800" y="0"/>
                </a:lnTo>
                <a:lnTo>
                  <a:pt x="1447800" y="152400"/>
                </a:lnTo>
                <a:lnTo>
                  <a:pt x="0" y="152400"/>
                </a:lnTo>
                <a:lnTo>
                  <a:pt x="0" y="0"/>
                </a:lnTo>
                <a:close/>
              </a:path>
            </a:pathLst>
          </a:custGeom>
          <a:solidFill>
            <a:srgbClr val="1F202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96" name="Google Shape;196;p20"/>
          <p:cNvPicPr preferRelativeResize="0"/>
          <p:nvPr/>
        </p:nvPicPr>
        <p:blipFill>
          <a:blip r:embed="rId4">
            <a:alphaModFix/>
          </a:blip>
          <a:stretch>
            <a:fillRect/>
          </a:stretch>
        </p:blipFill>
        <p:spPr>
          <a:xfrm>
            <a:off x="1016000" y="2986925"/>
            <a:ext cx="13607002" cy="6545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1"/>
          <p:cNvSpPr/>
          <p:nvPr/>
        </p:nvSpPr>
        <p:spPr>
          <a:xfrm>
            <a:off x="0" y="2"/>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solidFill>
            <a:srgbClr val="FF493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2" name="Google Shape;202;p21"/>
          <p:cNvSpPr/>
          <p:nvPr/>
        </p:nvSpPr>
        <p:spPr>
          <a:xfrm>
            <a:off x="157564" y="149820"/>
            <a:ext cx="17973600" cy="9991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3" name="Google Shape;203;p21"/>
          <p:cNvSpPr/>
          <p:nvPr/>
        </p:nvSpPr>
        <p:spPr>
          <a:xfrm>
            <a:off x="13297655" y="1215669"/>
            <a:ext cx="4990465" cy="9071610"/>
          </a:xfrm>
          <a:custGeom>
            <a:avLst/>
            <a:gdLst/>
            <a:ahLst/>
            <a:cxnLst/>
            <a:rect l="l" t="t" r="r" b="b"/>
            <a:pathLst>
              <a:path w="4990465" h="9071610" extrusionOk="0">
                <a:moveTo>
                  <a:pt x="4990345" y="9071330"/>
                </a:moveTo>
                <a:lnTo>
                  <a:pt x="0" y="9071329"/>
                </a:lnTo>
                <a:lnTo>
                  <a:pt x="4990346" y="0"/>
                </a:lnTo>
                <a:lnTo>
                  <a:pt x="4990345" y="9071330"/>
                </a:lnTo>
                <a:close/>
              </a:path>
            </a:pathLst>
          </a:custGeom>
          <a:solidFill>
            <a:srgbClr val="ECE6E1">
              <a:alpha val="8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4" name="Google Shape;204;p21"/>
          <p:cNvSpPr/>
          <p:nvPr/>
        </p:nvSpPr>
        <p:spPr>
          <a:xfrm>
            <a:off x="11534661" y="0"/>
            <a:ext cx="6753859" cy="10287000"/>
          </a:xfrm>
          <a:custGeom>
            <a:avLst/>
            <a:gdLst/>
            <a:ahLst/>
            <a:cxnLst/>
            <a:rect l="l" t="t" r="r" b="b"/>
            <a:pathLst>
              <a:path w="6753859" h="10287000" extrusionOk="0">
                <a:moveTo>
                  <a:pt x="0" y="0"/>
                </a:moveTo>
                <a:lnTo>
                  <a:pt x="6753338" y="0"/>
                </a:lnTo>
                <a:lnTo>
                  <a:pt x="6753338" y="10286999"/>
                </a:lnTo>
                <a:lnTo>
                  <a:pt x="6713460" y="10286999"/>
                </a:lnTo>
                <a:lnTo>
                  <a:pt x="0" y="0"/>
                </a:lnTo>
                <a:close/>
              </a:path>
            </a:pathLst>
          </a:custGeom>
          <a:solidFill>
            <a:srgbClr val="1F202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5" name="Google Shape;205;p21"/>
          <p:cNvSpPr txBox="1"/>
          <p:nvPr/>
        </p:nvSpPr>
        <p:spPr>
          <a:xfrm>
            <a:off x="1016000" y="2299271"/>
            <a:ext cx="9270900" cy="466800"/>
          </a:xfrm>
          <a:prstGeom prst="rect">
            <a:avLst/>
          </a:prstGeom>
          <a:noFill/>
          <a:ln>
            <a:noFill/>
          </a:ln>
        </p:spPr>
        <p:txBody>
          <a:bodyPr spcFirstLastPara="1" wrap="square" lIns="0" tIns="16500" rIns="0" bIns="0" anchor="t" anchorCtr="0">
            <a:noAutofit/>
          </a:bodyPr>
          <a:lstStyle/>
          <a:p>
            <a:pPr marL="12700" marR="5080" lvl="0" indent="0" algn="l" rtl="0">
              <a:lnSpc>
                <a:spcPct val="126499"/>
              </a:lnSpc>
              <a:spcBef>
                <a:spcPts val="0"/>
              </a:spcBef>
              <a:spcAft>
                <a:spcPts val="0"/>
              </a:spcAft>
              <a:buNone/>
            </a:pPr>
            <a:r>
              <a:rPr lang="en-US" sz="2100">
                <a:solidFill>
                  <a:srgbClr val="ECE6E1"/>
                </a:solidFill>
              </a:rPr>
              <a:t>Median Home Value </a:t>
            </a:r>
            <a:endParaRPr sz="2100">
              <a:solidFill>
                <a:schemeClr val="dk1"/>
              </a:solidFill>
              <a:latin typeface="Arial"/>
              <a:ea typeface="Arial"/>
              <a:cs typeface="Arial"/>
              <a:sym typeface="Arial"/>
            </a:endParaRPr>
          </a:p>
        </p:txBody>
      </p:sp>
      <p:sp>
        <p:nvSpPr>
          <p:cNvPr id="206" name="Google Shape;206;p21"/>
          <p:cNvSpPr txBox="1">
            <a:spLocks noGrp="1"/>
          </p:cNvSpPr>
          <p:nvPr>
            <p:ph type="title"/>
          </p:nvPr>
        </p:nvSpPr>
        <p:spPr>
          <a:xfrm>
            <a:off x="1016000" y="827058"/>
            <a:ext cx="6635100" cy="466800"/>
          </a:xfrm>
          <a:prstGeom prst="rect">
            <a:avLst/>
          </a:prstGeom>
          <a:noFill/>
          <a:ln>
            <a:noFill/>
          </a:ln>
        </p:spPr>
        <p:txBody>
          <a:bodyPr spcFirstLastPara="1" wrap="square" lIns="0" tIns="11425" rIns="0" bIns="0" anchor="t" anchorCtr="0">
            <a:noAutofit/>
          </a:bodyPr>
          <a:lstStyle/>
          <a:p>
            <a:pPr marL="12700" lvl="0" indent="0" algn="l" rtl="0">
              <a:lnSpc>
                <a:spcPct val="100000"/>
              </a:lnSpc>
              <a:spcBef>
                <a:spcPts val="0"/>
              </a:spcBef>
              <a:spcAft>
                <a:spcPts val="0"/>
              </a:spcAft>
              <a:buNone/>
            </a:pPr>
            <a:r>
              <a:rPr lang="en-US" sz="2900" i="1">
                <a:solidFill>
                  <a:srgbClr val="ECE6E1"/>
                </a:solidFill>
                <a:latin typeface="Arial"/>
                <a:ea typeface="Arial"/>
                <a:cs typeface="Arial"/>
                <a:sym typeface="Arial"/>
              </a:rPr>
              <a:t>HTML</a:t>
            </a:r>
            <a:endParaRPr sz="2900">
              <a:latin typeface="Arial"/>
              <a:ea typeface="Arial"/>
              <a:cs typeface="Arial"/>
              <a:sym typeface="Arial"/>
            </a:endParaRPr>
          </a:p>
        </p:txBody>
      </p:sp>
      <p:sp>
        <p:nvSpPr>
          <p:cNvPr id="207" name="Google Shape;207;p21"/>
          <p:cNvSpPr/>
          <p:nvPr/>
        </p:nvSpPr>
        <p:spPr>
          <a:xfrm>
            <a:off x="1028700" y="1793237"/>
            <a:ext cx="1447800" cy="152400"/>
          </a:xfrm>
          <a:custGeom>
            <a:avLst/>
            <a:gdLst/>
            <a:ahLst/>
            <a:cxnLst/>
            <a:rect l="l" t="t" r="r" b="b"/>
            <a:pathLst>
              <a:path w="1447800" h="152400" extrusionOk="0">
                <a:moveTo>
                  <a:pt x="0" y="0"/>
                </a:moveTo>
                <a:lnTo>
                  <a:pt x="1447800" y="0"/>
                </a:lnTo>
                <a:lnTo>
                  <a:pt x="1447800" y="152400"/>
                </a:lnTo>
                <a:lnTo>
                  <a:pt x="0" y="152400"/>
                </a:lnTo>
                <a:lnTo>
                  <a:pt x="0" y="0"/>
                </a:lnTo>
                <a:close/>
              </a:path>
            </a:pathLst>
          </a:custGeom>
          <a:solidFill>
            <a:srgbClr val="1F202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08" name="Google Shape;208;p21"/>
          <p:cNvPicPr preferRelativeResize="0"/>
          <p:nvPr/>
        </p:nvPicPr>
        <p:blipFill>
          <a:blip r:embed="rId4">
            <a:alphaModFix/>
          </a:blip>
          <a:stretch>
            <a:fillRect/>
          </a:stretch>
        </p:blipFill>
        <p:spPr>
          <a:xfrm>
            <a:off x="1028700" y="2766075"/>
            <a:ext cx="14037449" cy="73892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2"/>
          <p:cNvSpPr/>
          <p:nvPr/>
        </p:nvSpPr>
        <p:spPr>
          <a:xfrm>
            <a:off x="0" y="2"/>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solidFill>
            <a:srgbClr val="FF493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4" name="Google Shape;214;p22"/>
          <p:cNvSpPr/>
          <p:nvPr/>
        </p:nvSpPr>
        <p:spPr>
          <a:xfrm>
            <a:off x="157564" y="149820"/>
            <a:ext cx="17973600" cy="9991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 name="Google Shape;215;p22"/>
          <p:cNvSpPr/>
          <p:nvPr/>
        </p:nvSpPr>
        <p:spPr>
          <a:xfrm>
            <a:off x="13297655" y="1215669"/>
            <a:ext cx="4990465" cy="9071610"/>
          </a:xfrm>
          <a:custGeom>
            <a:avLst/>
            <a:gdLst/>
            <a:ahLst/>
            <a:cxnLst/>
            <a:rect l="l" t="t" r="r" b="b"/>
            <a:pathLst>
              <a:path w="4990465" h="9071610" extrusionOk="0">
                <a:moveTo>
                  <a:pt x="4990345" y="9071330"/>
                </a:moveTo>
                <a:lnTo>
                  <a:pt x="0" y="9071329"/>
                </a:lnTo>
                <a:lnTo>
                  <a:pt x="4990346" y="0"/>
                </a:lnTo>
                <a:lnTo>
                  <a:pt x="4990345" y="9071330"/>
                </a:lnTo>
                <a:close/>
              </a:path>
            </a:pathLst>
          </a:custGeom>
          <a:solidFill>
            <a:srgbClr val="ECE6E1">
              <a:alpha val="89410"/>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6" name="Google Shape;216;p22"/>
          <p:cNvSpPr/>
          <p:nvPr/>
        </p:nvSpPr>
        <p:spPr>
          <a:xfrm>
            <a:off x="11534661" y="0"/>
            <a:ext cx="6753859" cy="10287000"/>
          </a:xfrm>
          <a:custGeom>
            <a:avLst/>
            <a:gdLst/>
            <a:ahLst/>
            <a:cxnLst/>
            <a:rect l="l" t="t" r="r" b="b"/>
            <a:pathLst>
              <a:path w="6753859" h="10287000" extrusionOk="0">
                <a:moveTo>
                  <a:pt x="0" y="0"/>
                </a:moveTo>
                <a:lnTo>
                  <a:pt x="6753338" y="0"/>
                </a:lnTo>
                <a:lnTo>
                  <a:pt x="6753338" y="10286999"/>
                </a:lnTo>
                <a:lnTo>
                  <a:pt x="6713460" y="10286999"/>
                </a:lnTo>
                <a:lnTo>
                  <a:pt x="0" y="0"/>
                </a:lnTo>
                <a:close/>
              </a:path>
            </a:pathLst>
          </a:custGeom>
          <a:solidFill>
            <a:srgbClr val="1F202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7" name="Google Shape;217;p22"/>
          <p:cNvSpPr txBox="1"/>
          <p:nvPr/>
        </p:nvSpPr>
        <p:spPr>
          <a:xfrm>
            <a:off x="1016000" y="2299271"/>
            <a:ext cx="9270900" cy="466800"/>
          </a:xfrm>
          <a:prstGeom prst="rect">
            <a:avLst/>
          </a:prstGeom>
          <a:noFill/>
          <a:ln>
            <a:noFill/>
          </a:ln>
        </p:spPr>
        <p:txBody>
          <a:bodyPr spcFirstLastPara="1" wrap="square" lIns="0" tIns="16500" rIns="0" bIns="0" anchor="t" anchorCtr="0">
            <a:noAutofit/>
          </a:bodyPr>
          <a:lstStyle/>
          <a:p>
            <a:pPr marL="12700" marR="5080" lvl="0" indent="0" algn="l" rtl="0">
              <a:lnSpc>
                <a:spcPct val="126499"/>
              </a:lnSpc>
              <a:spcBef>
                <a:spcPts val="0"/>
              </a:spcBef>
              <a:spcAft>
                <a:spcPts val="0"/>
              </a:spcAft>
              <a:buNone/>
            </a:pPr>
            <a:r>
              <a:rPr lang="en-US" sz="2100">
                <a:solidFill>
                  <a:srgbClr val="ECE6E1"/>
                </a:solidFill>
              </a:rPr>
              <a:t>Combined Interactive Map </a:t>
            </a:r>
            <a:endParaRPr sz="2100">
              <a:solidFill>
                <a:schemeClr val="dk1"/>
              </a:solidFill>
              <a:latin typeface="Arial"/>
              <a:ea typeface="Arial"/>
              <a:cs typeface="Arial"/>
              <a:sym typeface="Arial"/>
            </a:endParaRPr>
          </a:p>
        </p:txBody>
      </p:sp>
      <p:sp>
        <p:nvSpPr>
          <p:cNvPr id="218" name="Google Shape;218;p22"/>
          <p:cNvSpPr txBox="1">
            <a:spLocks noGrp="1"/>
          </p:cNvSpPr>
          <p:nvPr>
            <p:ph type="title"/>
          </p:nvPr>
        </p:nvSpPr>
        <p:spPr>
          <a:xfrm>
            <a:off x="1016000" y="827058"/>
            <a:ext cx="6635100" cy="466800"/>
          </a:xfrm>
          <a:prstGeom prst="rect">
            <a:avLst/>
          </a:prstGeom>
          <a:noFill/>
          <a:ln>
            <a:noFill/>
          </a:ln>
        </p:spPr>
        <p:txBody>
          <a:bodyPr spcFirstLastPara="1" wrap="square" lIns="0" tIns="11425" rIns="0" bIns="0" anchor="t" anchorCtr="0">
            <a:noAutofit/>
          </a:bodyPr>
          <a:lstStyle/>
          <a:p>
            <a:pPr marL="12700" lvl="0" indent="0" algn="l" rtl="0">
              <a:lnSpc>
                <a:spcPct val="100000"/>
              </a:lnSpc>
              <a:spcBef>
                <a:spcPts val="0"/>
              </a:spcBef>
              <a:spcAft>
                <a:spcPts val="0"/>
              </a:spcAft>
              <a:buNone/>
            </a:pPr>
            <a:r>
              <a:rPr lang="en-US" sz="2900" i="1">
                <a:solidFill>
                  <a:srgbClr val="ECE6E1"/>
                </a:solidFill>
                <a:latin typeface="Arial"/>
                <a:ea typeface="Arial"/>
                <a:cs typeface="Arial"/>
                <a:sym typeface="Arial"/>
              </a:rPr>
              <a:t>HTML</a:t>
            </a:r>
            <a:endParaRPr sz="2900">
              <a:latin typeface="Arial"/>
              <a:ea typeface="Arial"/>
              <a:cs typeface="Arial"/>
              <a:sym typeface="Arial"/>
            </a:endParaRPr>
          </a:p>
        </p:txBody>
      </p:sp>
      <p:sp>
        <p:nvSpPr>
          <p:cNvPr id="219" name="Google Shape;219;p22"/>
          <p:cNvSpPr/>
          <p:nvPr/>
        </p:nvSpPr>
        <p:spPr>
          <a:xfrm>
            <a:off x="1028700" y="1793237"/>
            <a:ext cx="1447800" cy="152400"/>
          </a:xfrm>
          <a:custGeom>
            <a:avLst/>
            <a:gdLst/>
            <a:ahLst/>
            <a:cxnLst/>
            <a:rect l="l" t="t" r="r" b="b"/>
            <a:pathLst>
              <a:path w="1447800" h="152400" extrusionOk="0">
                <a:moveTo>
                  <a:pt x="0" y="0"/>
                </a:moveTo>
                <a:lnTo>
                  <a:pt x="1447800" y="0"/>
                </a:lnTo>
                <a:lnTo>
                  <a:pt x="1447800" y="152400"/>
                </a:lnTo>
                <a:lnTo>
                  <a:pt x="0" y="152400"/>
                </a:lnTo>
                <a:lnTo>
                  <a:pt x="0" y="0"/>
                </a:lnTo>
                <a:close/>
              </a:path>
            </a:pathLst>
          </a:custGeom>
          <a:solidFill>
            <a:srgbClr val="1F202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20" name="Google Shape;220;p22"/>
          <p:cNvPicPr preferRelativeResize="0"/>
          <p:nvPr/>
        </p:nvPicPr>
        <p:blipFill>
          <a:blip r:embed="rId4">
            <a:alphaModFix/>
          </a:blip>
          <a:stretch>
            <a:fillRect/>
          </a:stretch>
        </p:blipFill>
        <p:spPr>
          <a:xfrm>
            <a:off x="1016000" y="3244550"/>
            <a:ext cx="12208524" cy="60112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29"/>
          <p:cNvSpPr/>
          <p:nvPr/>
        </p:nvSpPr>
        <p:spPr>
          <a:xfrm>
            <a:off x="0" y="3"/>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solidFill>
            <a:srgbClr val="1F202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6" name="Google Shape;346;p29"/>
          <p:cNvSpPr/>
          <p:nvPr/>
        </p:nvSpPr>
        <p:spPr>
          <a:xfrm>
            <a:off x="157564" y="149820"/>
            <a:ext cx="17973674" cy="9991725"/>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7" name="Google Shape;347;p29"/>
          <p:cNvSpPr/>
          <p:nvPr/>
        </p:nvSpPr>
        <p:spPr>
          <a:xfrm>
            <a:off x="13297678" y="1215713"/>
            <a:ext cx="4990465" cy="9071610"/>
          </a:xfrm>
          <a:custGeom>
            <a:avLst/>
            <a:gdLst/>
            <a:ahLst/>
            <a:cxnLst/>
            <a:rect l="l" t="t" r="r" b="b"/>
            <a:pathLst>
              <a:path w="4990465" h="9071610" extrusionOk="0">
                <a:moveTo>
                  <a:pt x="4990321" y="9071287"/>
                </a:moveTo>
                <a:lnTo>
                  <a:pt x="0" y="9071287"/>
                </a:lnTo>
                <a:lnTo>
                  <a:pt x="4990322" y="0"/>
                </a:lnTo>
                <a:lnTo>
                  <a:pt x="4990321" y="9071287"/>
                </a:lnTo>
                <a:close/>
              </a:path>
            </a:pathLst>
          </a:custGeom>
          <a:solidFill>
            <a:srgbClr val="FF493A">
              <a:alpha val="84313"/>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8" name="Google Shape;348;p29"/>
          <p:cNvSpPr/>
          <p:nvPr/>
        </p:nvSpPr>
        <p:spPr>
          <a:xfrm>
            <a:off x="11534356" y="0"/>
            <a:ext cx="6753859" cy="10287000"/>
          </a:xfrm>
          <a:custGeom>
            <a:avLst/>
            <a:gdLst/>
            <a:ahLst/>
            <a:cxnLst/>
            <a:rect l="l" t="t" r="r" b="b"/>
            <a:pathLst>
              <a:path w="6753859" h="10287000" extrusionOk="0">
                <a:moveTo>
                  <a:pt x="0" y="0"/>
                </a:moveTo>
                <a:lnTo>
                  <a:pt x="6753643" y="0"/>
                </a:lnTo>
                <a:lnTo>
                  <a:pt x="6753643" y="10286999"/>
                </a:lnTo>
                <a:lnTo>
                  <a:pt x="6713511" y="10286999"/>
                </a:lnTo>
                <a:lnTo>
                  <a:pt x="0" y="0"/>
                </a:lnTo>
                <a:close/>
              </a:path>
            </a:pathLst>
          </a:custGeom>
          <a:solidFill>
            <a:srgbClr val="1F202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9" name="Google Shape;349;p29"/>
          <p:cNvSpPr txBox="1"/>
          <p:nvPr/>
        </p:nvSpPr>
        <p:spPr>
          <a:xfrm>
            <a:off x="762000" y="3970261"/>
            <a:ext cx="8610600" cy="1781257"/>
          </a:xfrm>
          <a:prstGeom prst="rect">
            <a:avLst/>
          </a:prstGeom>
          <a:noFill/>
          <a:ln>
            <a:noFill/>
          </a:ln>
        </p:spPr>
        <p:txBody>
          <a:bodyPr spcFirstLastPara="1" wrap="square" lIns="0" tIns="11425" rIns="0" bIns="0" anchor="t" anchorCtr="0">
            <a:noAutofit/>
          </a:bodyPr>
          <a:lstStyle/>
          <a:p>
            <a:pPr marL="12700" marR="0" lvl="0" indent="0" algn="l" rtl="0">
              <a:lnSpc>
                <a:spcPct val="100000"/>
              </a:lnSpc>
              <a:spcBef>
                <a:spcPts val="0"/>
              </a:spcBef>
              <a:spcAft>
                <a:spcPts val="0"/>
              </a:spcAft>
              <a:buNone/>
            </a:pPr>
            <a:r>
              <a:rPr lang="en-US" sz="11500" b="1">
                <a:solidFill>
                  <a:srgbClr val="FF493A"/>
                </a:solidFill>
                <a:latin typeface="Arial"/>
                <a:ea typeface="Arial"/>
                <a:cs typeface="Arial"/>
                <a:sym typeface="Arial"/>
              </a:rPr>
              <a:t>Questions?</a:t>
            </a:r>
            <a:endParaRPr sz="11500" b="1">
              <a:solidFill>
                <a:schemeClr val="dk1"/>
              </a:solidFill>
              <a:latin typeface="Arial"/>
              <a:ea typeface="Arial"/>
              <a:cs typeface="Arial"/>
              <a:sym typeface="Arial"/>
            </a:endParaRPr>
          </a:p>
        </p:txBody>
      </p:sp>
      <p:sp>
        <p:nvSpPr>
          <p:cNvPr id="350" name="Google Shape;350;p29"/>
          <p:cNvSpPr txBox="1">
            <a:spLocks noGrp="1"/>
          </p:cNvSpPr>
          <p:nvPr>
            <p:ph type="title"/>
          </p:nvPr>
        </p:nvSpPr>
        <p:spPr>
          <a:xfrm>
            <a:off x="914400" y="411480"/>
            <a:ext cx="16459200" cy="276999"/>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8"/>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solidFill>
            <a:srgbClr val="ECE6E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 name="Google Shape;55;p8"/>
          <p:cNvSpPr txBox="1">
            <a:spLocks noGrp="1"/>
          </p:cNvSpPr>
          <p:nvPr>
            <p:ph type="title"/>
          </p:nvPr>
        </p:nvSpPr>
        <p:spPr>
          <a:xfrm>
            <a:off x="851753" y="561516"/>
            <a:ext cx="9561830" cy="291105"/>
          </a:xfrm>
          <a:prstGeom prst="rect">
            <a:avLst/>
          </a:prstGeom>
          <a:noFill/>
          <a:ln>
            <a:noFill/>
          </a:ln>
        </p:spPr>
        <p:txBody>
          <a:bodyPr spcFirstLastPara="1" wrap="square" lIns="0" tIns="13950" rIns="0" bIns="0" anchor="t" anchorCtr="0">
            <a:noAutofit/>
          </a:bodyPr>
          <a:lstStyle/>
          <a:p>
            <a:pPr marL="12700" lvl="0" indent="0" algn="l" rtl="0">
              <a:lnSpc>
                <a:spcPct val="100000"/>
              </a:lnSpc>
              <a:spcBef>
                <a:spcPts val="0"/>
              </a:spcBef>
              <a:spcAft>
                <a:spcPts val="0"/>
              </a:spcAft>
              <a:buNone/>
            </a:pPr>
            <a:r>
              <a:rPr lang="en-US"/>
              <a:t> </a:t>
            </a:r>
            <a:endParaRPr/>
          </a:p>
        </p:txBody>
      </p:sp>
      <p:sp>
        <p:nvSpPr>
          <p:cNvPr id="56" name="Google Shape;56;p8"/>
          <p:cNvSpPr txBox="1"/>
          <p:nvPr/>
        </p:nvSpPr>
        <p:spPr>
          <a:xfrm>
            <a:off x="851753" y="1881303"/>
            <a:ext cx="7182484" cy="556433"/>
          </a:xfrm>
          <a:prstGeom prst="rect">
            <a:avLst/>
          </a:prstGeom>
          <a:noFill/>
          <a:ln>
            <a:noFill/>
          </a:ln>
        </p:spPr>
        <p:txBody>
          <a:bodyPr spcFirstLastPara="1" wrap="square" lIns="0" tIns="55225" rIns="0" bIns="0" anchor="t" anchorCtr="0">
            <a:noAutofit/>
          </a:bodyPr>
          <a:lstStyle/>
          <a:p>
            <a:pPr marL="12700" marR="5080" lvl="0" indent="0" algn="l" rtl="0">
              <a:lnSpc>
                <a:spcPct val="95725"/>
              </a:lnSpc>
              <a:spcBef>
                <a:spcPts val="0"/>
              </a:spcBef>
              <a:spcAft>
                <a:spcPts val="0"/>
              </a:spcAft>
              <a:buNone/>
            </a:pPr>
            <a:r>
              <a:rPr lang="en-US" sz="4000">
                <a:solidFill>
                  <a:srgbClr val="1F202A"/>
                </a:solidFill>
                <a:latin typeface="Arial Black"/>
                <a:ea typeface="Arial Black"/>
                <a:cs typeface="Arial Black"/>
                <a:sym typeface="Arial Black"/>
              </a:rPr>
              <a:t>Abstract</a:t>
            </a:r>
            <a:endParaRPr sz="4000">
              <a:solidFill>
                <a:schemeClr val="dk1"/>
              </a:solidFill>
              <a:latin typeface="Arial Black"/>
              <a:ea typeface="Arial Black"/>
              <a:cs typeface="Arial Black"/>
              <a:sym typeface="Arial Black"/>
            </a:endParaRPr>
          </a:p>
        </p:txBody>
      </p:sp>
      <p:sp>
        <p:nvSpPr>
          <p:cNvPr id="57" name="Google Shape;57;p8"/>
          <p:cNvSpPr txBox="1"/>
          <p:nvPr/>
        </p:nvSpPr>
        <p:spPr>
          <a:xfrm>
            <a:off x="851753" y="3244360"/>
            <a:ext cx="7151370" cy="4305987"/>
          </a:xfrm>
          <a:prstGeom prst="rect">
            <a:avLst/>
          </a:prstGeom>
          <a:noFill/>
          <a:ln>
            <a:noFill/>
          </a:ln>
        </p:spPr>
        <p:txBody>
          <a:bodyPr spcFirstLastPara="1" wrap="square" lIns="0" tIns="16500" rIns="0" bIns="0" anchor="t" anchorCtr="0">
            <a:noAutofit/>
          </a:bodyPr>
          <a:lstStyle/>
          <a:p>
            <a:pPr marL="12700" marR="5080" lvl="0" indent="0" algn="l" rtl="0">
              <a:lnSpc>
                <a:spcPct val="126499"/>
              </a:lnSpc>
              <a:spcBef>
                <a:spcPts val="0"/>
              </a:spcBef>
              <a:spcAft>
                <a:spcPts val="0"/>
              </a:spcAft>
              <a:buNone/>
            </a:pPr>
            <a:r>
              <a:rPr lang="en-US" sz="2800">
                <a:solidFill>
                  <a:srgbClr val="1F202A"/>
                </a:solidFill>
                <a:latin typeface="Arial"/>
                <a:ea typeface="Arial"/>
                <a:cs typeface="Arial"/>
                <a:sym typeface="Arial"/>
              </a:rPr>
              <a:t>How does crime in NYC correlate with lower/higher standards of living as it relates to housing code violations? Higher crime area suggest a lack of desirability in location and has greater potential of corrupt landlords and decrepit living situations. We are curious to </a:t>
            </a:r>
            <a:r>
              <a:rPr lang="en-US" sz="2800">
                <a:solidFill>
                  <a:srgbClr val="1F202A"/>
                </a:solidFill>
              </a:rPr>
              <a:t>visualize </a:t>
            </a:r>
            <a:r>
              <a:rPr lang="en-US" sz="2800">
                <a:solidFill>
                  <a:srgbClr val="1F202A"/>
                </a:solidFill>
                <a:latin typeface="Arial"/>
                <a:ea typeface="Arial"/>
                <a:cs typeface="Arial"/>
                <a:sym typeface="Arial"/>
              </a:rPr>
              <a:t>the correlation.</a:t>
            </a:r>
            <a:endParaRPr sz="2800">
              <a:solidFill>
                <a:schemeClr val="dk1"/>
              </a:solidFill>
              <a:latin typeface="Arial"/>
              <a:ea typeface="Arial"/>
              <a:cs typeface="Arial"/>
              <a:sym typeface="Arial"/>
            </a:endParaRPr>
          </a:p>
        </p:txBody>
      </p:sp>
      <p:sp>
        <p:nvSpPr>
          <p:cNvPr id="60" name="Google Shape;60;p8"/>
          <p:cNvSpPr/>
          <p:nvPr/>
        </p:nvSpPr>
        <p:spPr>
          <a:xfrm>
            <a:off x="11437877" y="561516"/>
            <a:ext cx="6826199" cy="912494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9"/>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solidFill>
            <a:srgbClr val="1F202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 name="Google Shape;66;p9"/>
          <p:cNvSpPr/>
          <p:nvPr/>
        </p:nvSpPr>
        <p:spPr>
          <a:xfrm>
            <a:off x="0" y="2240610"/>
            <a:ext cx="4536440" cy="8046720"/>
          </a:xfrm>
          <a:custGeom>
            <a:avLst/>
            <a:gdLst/>
            <a:ahLst/>
            <a:cxnLst/>
            <a:rect l="l" t="t" r="r" b="b"/>
            <a:pathLst>
              <a:path w="4536440" h="8046720" extrusionOk="0">
                <a:moveTo>
                  <a:pt x="0" y="0"/>
                </a:moveTo>
                <a:lnTo>
                  <a:pt x="4535893" y="8046389"/>
                </a:lnTo>
                <a:lnTo>
                  <a:pt x="0" y="8046389"/>
                </a:lnTo>
                <a:lnTo>
                  <a:pt x="0" y="0"/>
                </a:lnTo>
                <a:close/>
              </a:path>
            </a:pathLst>
          </a:custGeom>
          <a:solidFill>
            <a:srgbClr val="FF493A">
              <a:alpha val="89411"/>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 name="Google Shape;67;p9"/>
          <p:cNvSpPr/>
          <p:nvPr/>
        </p:nvSpPr>
        <p:spPr>
          <a:xfrm>
            <a:off x="0" y="0"/>
            <a:ext cx="6659880" cy="10236200"/>
          </a:xfrm>
          <a:custGeom>
            <a:avLst/>
            <a:gdLst/>
            <a:ahLst/>
            <a:cxnLst/>
            <a:rect l="l" t="t" r="r" b="b"/>
            <a:pathLst>
              <a:path w="6659880" h="10236200" extrusionOk="0">
                <a:moveTo>
                  <a:pt x="0" y="0"/>
                </a:moveTo>
                <a:lnTo>
                  <a:pt x="6659714" y="0"/>
                </a:lnTo>
                <a:lnTo>
                  <a:pt x="0" y="10236009"/>
                </a:lnTo>
                <a:lnTo>
                  <a:pt x="0" y="0"/>
                </a:lnTo>
                <a:close/>
              </a:path>
            </a:pathLst>
          </a:custGeom>
          <a:solidFill>
            <a:srgbClr val="ECE6E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 name="Google Shape;68;p9"/>
          <p:cNvSpPr txBox="1">
            <a:spLocks noGrp="1"/>
          </p:cNvSpPr>
          <p:nvPr>
            <p:ph type="title"/>
          </p:nvPr>
        </p:nvSpPr>
        <p:spPr>
          <a:xfrm>
            <a:off x="4724400" y="4297484"/>
            <a:ext cx="12480150" cy="1767407"/>
          </a:xfrm>
          <a:prstGeom prst="rect">
            <a:avLst/>
          </a:prstGeom>
          <a:noFill/>
          <a:ln>
            <a:noFill/>
          </a:ln>
        </p:spPr>
        <p:txBody>
          <a:bodyPr spcFirstLastPara="1" wrap="square" lIns="0" tIns="11425" rIns="0" bIns="0" anchor="t" anchorCtr="0">
            <a:noAutofit/>
          </a:bodyPr>
          <a:lstStyle/>
          <a:p>
            <a:pPr marL="12700" marR="5080" lvl="0" indent="2388870" algn="r" rtl="0">
              <a:lnSpc>
                <a:spcPct val="107000"/>
              </a:lnSpc>
              <a:spcBef>
                <a:spcPts val="0"/>
              </a:spcBef>
              <a:spcAft>
                <a:spcPts val="0"/>
              </a:spcAft>
              <a:buNone/>
            </a:pPr>
            <a:r>
              <a:rPr lang="en-US" sz="11500" b="1">
                <a:solidFill>
                  <a:schemeClr val="lt1"/>
                </a:solidFill>
                <a:latin typeface="Arial"/>
                <a:ea typeface="Arial"/>
                <a:cs typeface="Arial"/>
                <a:sym typeface="Arial"/>
              </a:rPr>
              <a:t>The Data</a:t>
            </a:r>
            <a:endParaRPr sz="11500" b="1">
              <a:solidFill>
                <a:schemeClr val="lt1"/>
              </a:solidFill>
              <a:latin typeface="Arial"/>
              <a:ea typeface="Arial"/>
              <a:cs typeface="Arial"/>
              <a:sym typeface="Arial"/>
            </a:endParaRPr>
          </a:p>
        </p:txBody>
      </p:sp>
      <p:sp>
        <p:nvSpPr>
          <p:cNvPr id="69" name="Google Shape;69;p9"/>
          <p:cNvSpPr txBox="1"/>
          <p:nvPr/>
        </p:nvSpPr>
        <p:spPr>
          <a:xfrm>
            <a:off x="12814919" y="2731857"/>
            <a:ext cx="4457065" cy="544195"/>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endParaRPr sz="3400">
              <a:solidFill>
                <a:schemeClr val="dk1"/>
              </a:solidFill>
              <a:latin typeface="Arial Black"/>
              <a:ea typeface="Arial Black"/>
              <a:cs typeface="Arial Black"/>
              <a:sym typeface="Arial Blac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0"/>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solidFill>
            <a:srgbClr val="1F202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 name="Google Shape;75;p10"/>
          <p:cNvSpPr/>
          <p:nvPr/>
        </p:nvSpPr>
        <p:spPr>
          <a:xfrm>
            <a:off x="13297667" y="1215692"/>
            <a:ext cx="4990465" cy="9071610"/>
          </a:xfrm>
          <a:custGeom>
            <a:avLst/>
            <a:gdLst/>
            <a:ahLst/>
            <a:cxnLst/>
            <a:rect l="l" t="t" r="r" b="b"/>
            <a:pathLst>
              <a:path w="4990465" h="9071610" extrusionOk="0">
                <a:moveTo>
                  <a:pt x="4990333" y="9071308"/>
                </a:moveTo>
                <a:lnTo>
                  <a:pt x="0" y="9071307"/>
                </a:lnTo>
                <a:lnTo>
                  <a:pt x="4990333" y="0"/>
                </a:lnTo>
                <a:lnTo>
                  <a:pt x="4990333" y="9071308"/>
                </a:lnTo>
                <a:close/>
              </a:path>
            </a:pathLst>
          </a:custGeom>
          <a:solidFill>
            <a:srgbClr val="ECE6E1">
              <a:alpha val="4313"/>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 name="Google Shape;76;p10"/>
          <p:cNvSpPr/>
          <p:nvPr/>
        </p:nvSpPr>
        <p:spPr>
          <a:xfrm>
            <a:off x="11536406" y="0"/>
            <a:ext cx="6751955" cy="10287000"/>
          </a:xfrm>
          <a:custGeom>
            <a:avLst/>
            <a:gdLst/>
            <a:ahLst/>
            <a:cxnLst/>
            <a:rect l="l" t="t" r="r" b="b"/>
            <a:pathLst>
              <a:path w="6751955" h="10287000" extrusionOk="0">
                <a:moveTo>
                  <a:pt x="6713448" y="10286999"/>
                </a:moveTo>
                <a:lnTo>
                  <a:pt x="0" y="0"/>
                </a:lnTo>
                <a:lnTo>
                  <a:pt x="6751592" y="0"/>
                </a:lnTo>
                <a:lnTo>
                  <a:pt x="6751592" y="10286999"/>
                </a:lnTo>
                <a:lnTo>
                  <a:pt x="6713448" y="10286999"/>
                </a:lnTo>
                <a:close/>
              </a:path>
            </a:pathLst>
          </a:custGeom>
          <a:solidFill>
            <a:srgbClr val="ECE6E1">
              <a:alpha val="9411"/>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 name="Google Shape;77;p10"/>
          <p:cNvSpPr/>
          <p:nvPr/>
        </p:nvSpPr>
        <p:spPr>
          <a:xfrm>
            <a:off x="12411489" y="3833875"/>
            <a:ext cx="604520" cy="523240"/>
          </a:xfrm>
          <a:custGeom>
            <a:avLst/>
            <a:gdLst/>
            <a:ahLst/>
            <a:cxnLst/>
            <a:rect l="l" t="t" r="r" b="b"/>
            <a:pathLst>
              <a:path w="604519" h="523239" extrusionOk="0">
                <a:moveTo>
                  <a:pt x="302072" y="523208"/>
                </a:moveTo>
                <a:lnTo>
                  <a:pt x="0" y="0"/>
                </a:lnTo>
                <a:lnTo>
                  <a:pt x="46517" y="20669"/>
                </a:lnTo>
                <a:lnTo>
                  <a:pt x="94765" y="37922"/>
                </a:lnTo>
                <a:lnTo>
                  <a:pt x="144601" y="51609"/>
                </a:lnTo>
                <a:lnTo>
                  <a:pt x="195870" y="61575"/>
                </a:lnTo>
                <a:lnTo>
                  <a:pt x="248419" y="67668"/>
                </a:lnTo>
                <a:lnTo>
                  <a:pt x="302094" y="69733"/>
                </a:lnTo>
                <a:lnTo>
                  <a:pt x="563865" y="69733"/>
                </a:lnTo>
                <a:lnTo>
                  <a:pt x="302072" y="523208"/>
                </a:lnTo>
                <a:close/>
              </a:path>
              <a:path w="604519" h="523239" extrusionOk="0">
                <a:moveTo>
                  <a:pt x="563865" y="69733"/>
                </a:moveTo>
                <a:lnTo>
                  <a:pt x="302094" y="69733"/>
                </a:lnTo>
                <a:lnTo>
                  <a:pt x="355767" y="67668"/>
                </a:lnTo>
                <a:lnTo>
                  <a:pt x="408311" y="61575"/>
                </a:lnTo>
                <a:lnTo>
                  <a:pt x="459571" y="51608"/>
                </a:lnTo>
                <a:lnTo>
                  <a:pt x="509397" y="37921"/>
                </a:lnTo>
                <a:lnTo>
                  <a:pt x="557633" y="20667"/>
                </a:lnTo>
                <a:lnTo>
                  <a:pt x="604119" y="4"/>
                </a:lnTo>
                <a:lnTo>
                  <a:pt x="563865" y="69733"/>
                </a:lnTo>
                <a:close/>
              </a:path>
            </a:pathLst>
          </a:custGeom>
          <a:solidFill>
            <a:srgbClr val="FF493A">
              <a:alpha val="4313"/>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 name="Google Shape;78;p10"/>
          <p:cNvSpPr/>
          <p:nvPr/>
        </p:nvSpPr>
        <p:spPr>
          <a:xfrm>
            <a:off x="12177412" y="2536642"/>
            <a:ext cx="1072515" cy="1072515"/>
          </a:xfrm>
          <a:custGeom>
            <a:avLst/>
            <a:gdLst/>
            <a:ahLst/>
            <a:cxnLst/>
            <a:rect l="l" t="t" r="r" b="b"/>
            <a:pathLst>
              <a:path w="1072515" h="1072514" extrusionOk="0">
                <a:moveTo>
                  <a:pt x="536171" y="1072300"/>
                </a:moveTo>
                <a:lnTo>
                  <a:pt x="487367" y="1070109"/>
                </a:lnTo>
                <a:lnTo>
                  <a:pt x="439790" y="1063661"/>
                </a:lnTo>
                <a:lnTo>
                  <a:pt x="393631" y="1053148"/>
                </a:lnTo>
                <a:lnTo>
                  <a:pt x="349078" y="1038756"/>
                </a:lnTo>
                <a:lnTo>
                  <a:pt x="306321" y="1020677"/>
                </a:lnTo>
                <a:lnTo>
                  <a:pt x="265549" y="999098"/>
                </a:lnTo>
                <a:lnTo>
                  <a:pt x="226951" y="974210"/>
                </a:lnTo>
                <a:lnTo>
                  <a:pt x="190717" y="946201"/>
                </a:lnTo>
                <a:lnTo>
                  <a:pt x="157036" y="915260"/>
                </a:lnTo>
                <a:lnTo>
                  <a:pt x="126096" y="881578"/>
                </a:lnTo>
                <a:lnTo>
                  <a:pt x="98087" y="845343"/>
                </a:lnTo>
                <a:lnTo>
                  <a:pt x="73200" y="806744"/>
                </a:lnTo>
                <a:lnTo>
                  <a:pt x="51621" y="765971"/>
                </a:lnTo>
                <a:lnTo>
                  <a:pt x="33542" y="723213"/>
                </a:lnTo>
                <a:lnTo>
                  <a:pt x="19151" y="678659"/>
                </a:lnTo>
                <a:lnTo>
                  <a:pt x="8637" y="632499"/>
                </a:lnTo>
                <a:lnTo>
                  <a:pt x="2191" y="584921"/>
                </a:lnTo>
                <a:lnTo>
                  <a:pt x="0" y="536115"/>
                </a:lnTo>
                <a:lnTo>
                  <a:pt x="2191" y="487316"/>
                </a:lnTo>
                <a:lnTo>
                  <a:pt x="8639" y="439745"/>
                </a:lnTo>
                <a:lnTo>
                  <a:pt x="19154" y="393591"/>
                </a:lnTo>
                <a:lnTo>
                  <a:pt x="33547" y="349043"/>
                </a:lnTo>
                <a:lnTo>
                  <a:pt x="51627" y="306291"/>
                </a:lnTo>
                <a:lnTo>
                  <a:pt x="73207" y="265523"/>
                </a:lnTo>
                <a:lnTo>
                  <a:pt x="98096" y="226929"/>
                </a:lnTo>
                <a:lnTo>
                  <a:pt x="126106" y="190698"/>
                </a:lnTo>
                <a:lnTo>
                  <a:pt x="157046" y="157020"/>
                </a:lnTo>
                <a:lnTo>
                  <a:pt x="190728" y="126084"/>
                </a:lnTo>
                <a:lnTo>
                  <a:pt x="226962" y="98078"/>
                </a:lnTo>
                <a:lnTo>
                  <a:pt x="265560" y="73193"/>
                </a:lnTo>
                <a:lnTo>
                  <a:pt x="306331" y="51617"/>
                </a:lnTo>
                <a:lnTo>
                  <a:pt x="349087" y="33539"/>
                </a:lnTo>
                <a:lnTo>
                  <a:pt x="393639" y="19149"/>
                </a:lnTo>
                <a:lnTo>
                  <a:pt x="439796" y="8637"/>
                </a:lnTo>
                <a:lnTo>
                  <a:pt x="487371" y="2190"/>
                </a:lnTo>
                <a:lnTo>
                  <a:pt x="536171" y="0"/>
                </a:lnTo>
                <a:lnTo>
                  <a:pt x="584973" y="2191"/>
                </a:lnTo>
                <a:lnTo>
                  <a:pt x="632548" y="8638"/>
                </a:lnTo>
                <a:lnTo>
                  <a:pt x="678706" y="19151"/>
                </a:lnTo>
                <a:lnTo>
                  <a:pt x="723258" y="33542"/>
                </a:lnTo>
                <a:lnTo>
                  <a:pt x="766014" y="51621"/>
                </a:lnTo>
                <a:lnTo>
                  <a:pt x="806785" y="73198"/>
                </a:lnTo>
                <a:lnTo>
                  <a:pt x="845382" y="98085"/>
                </a:lnTo>
                <a:lnTo>
                  <a:pt x="881615" y="126092"/>
                </a:lnTo>
                <a:lnTo>
                  <a:pt x="915295" y="157030"/>
                </a:lnTo>
                <a:lnTo>
                  <a:pt x="946233" y="190709"/>
                </a:lnTo>
                <a:lnTo>
                  <a:pt x="974240" y="226940"/>
                </a:lnTo>
                <a:lnTo>
                  <a:pt x="999127" y="265534"/>
                </a:lnTo>
                <a:lnTo>
                  <a:pt x="1020704" y="306302"/>
                </a:lnTo>
                <a:lnTo>
                  <a:pt x="1038781" y="349053"/>
                </a:lnTo>
                <a:lnTo>
                  <a:pt x="1053171" y="393600"/>
                </a:lnTo>
                <a:lnTo>
                  <a:pt x="1063684" y="439752"/>
                </a:lnTo>
                <a:lnTo>
                  <a:pt x="1070130" y="487320"/>
                </a:lnTo>
                <a:lnTo>
                  <a:pt x="1072321" y="536115"/>
                </a:lnTo>
                <a:lnTo>
                  <a:pt x="1070130" y="584922"/>
                </a:lnTo>
                <a:lnTo>
                  <a:pt x="1063683" y="632500"/>
                </a:lnTo>
                <a:lnTo>
                  <a:pt x="1053169" y="678661"/>
                </a:lnTo>
                <a:lnTo>
                  <a:pt x="1038778" y="723215"/>
                </a:lnTo>
                <a:lnTo>
                  <a:pt x="1020699" y="765973"/>
                </a:lnTo>
                <a:lnTo>
                  <a:pt x="999121" y="806746"/>
                </a:lnTo>
                <a:lnTo>
                  <a:pt x="974233" y="845345"/>
                </a:lnTo>
                <a:lnTo>
                  <a:pt x="946225" y="881580"/>
                </a:lnTo>
                <a:lnTo>
                  <a:pt x="915286" y="915262"/>
                </a:lnTo>
                <a:lnTo>
                  <a:pt x="881606" y="946202"/>
                </a:lnTo>
                <a:lnTo>
                  <a:pt x="845372" y="974211"/>
                </a:lnTo>
                <a:lnTo>
                  <a:pt x="806776" y="999099"/>
                </a:lnTo>
                <a:lnTo>
                  <a:pt x="766006" y="1020677"/>
                </a:lnTo>
                <a:lnTo>
                  <a:pt x="723251" y="1038757"/>
                </a:lnTo>
                <a:lnTo>
                  <a:pt x="678701" y="1053148"/>
                </a:lnTo>
                <a:lnTo>
                  <a:pt x="632545" y="1063662"/>
                </a:lnTo>
                <a:lnTo>
                  <a:pt x="584971" y="1070109"/>
                </a:lnTo>
                <a:lnTo>
                  <a:pt x="536171" y="1072300"/>
                </a:lnTo>
                <a:close/>
              </a:path>
            </a:pathLst>
          </a:custGeom>
          <a:solidFill>
            <a:srgbClr val="1F202A">
              <a:alpha val="4313"/>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 name="Google Shape;79;p10"/>
          <p:cNvSpPr/>
          <p:nvPr/>
        </p:nvSpPr>
        <p:spPr>
          <a:xfrm>
            <a:off x="12291847" y="2577979"/>
            <a:ext cx="843915" cy="843915"/>
          </a:xfrm>
          <a:custGeom>
            <a:avLst/>
            <a:gdLst/>
            <a:ahLst/>
            <a:cxnLst/>
            <a:rect l="l" t="t" r="r" b="b"/>
            <a:pathLst>
              <a:path w="843915" h="843914" extrusionOk="0">
                <a:moveTo>
                  <a:pt x="421737" y="843414"/>
                </a:moveTo>
                <a:lnTo>
                  <a:pt x="372553" y="840577"/>
                </a:lnTo>
                <a:lnTo>
                  <a:pt x="325036" y="832276"/>
                </a:lnTo>
                <a:lnTo>
                  <a:pt x="279502" y="818828"/>
                </a:lnTo>
                <a:lnTo>
                  <a:pt x="236267" y="800550"/>
                </a:lnTo>
                <a:lnTo>
                  <a:pt x="195648" y="777757"/>
                </a:lnTo>
                <a:lnTo>
                  <a:pt x="157961" y="750767"/>
                </a:lnTo>
                <a:lnTo>
                  <a:pt x="123523" y="719895"/>
                </a:lnTo>
                <a:lnTo>
                  <a:pt x="92650" y="685457"/>
                </a:lnTo>
                <a:lnTo>
                  <a:pt x="65659" y="647771"/>
                </a:lnTo>
                <a:lnTo>
                  <a:pt x="42865" y="607153"/>
                </a:lnTo>
                <a:lnTo>
                  <a:pt x="24586" y="563919"/>
                </a:lnTo>
                <a:lnTo>
                  <a:pt x="11138" y="518385"/>
                </a:lnTo>
                <a:lnTo>
                  <a:pt x="2837" y="470869"/>
                </a:lnTo>
                <a:lnTo>
                  <a:pt x="0" y="421685"/>
                </a:lnTo>
                <a:lnTo>
                  <a:pt x="2837" y="372507"/>
                </a:lnTo>
                <a:lnTo>
                  <a:pt x="11138" y="324995"/>
                </a:lnTo>
                <a:lnTo>
                  <a:pt x="24586" y="279466"/>
                </a:lnTo>
                <a:lnTo>
                  <a:pt x="42865" y="236237"/>
                </a:lnTo>
                <a:lnTo>
                  <a:pt x="65659" y="195623"/>
                </a:lnTo>
                <a:lnTo>
                  <a:pt x="92650" y="157941"/>
                </a:lnTo>
                <a:lnTo>
                  <a:pt x="123523" y="123507"/>
                </a:lnTo>
                <a:lnTo>
                  <a:pt x="157961" y="92638"/>
                </a:lnTo>
                <a:lnTo>
                  <a:pt x="195648" y="65650"/>
                </a:lnTo>
                <a:lnTo>
                  <a:pt x="236267" y="42859"/>
                </a:lnTo>
                <a:lnTo>
                  <a:pt x="279502" y="24583"/>
                </a:lnTo>
                <a:lnTo>
                  <a:pt x="325036" y="11136"/>
                </a:lnTo>
                <a:lnTo>
                  <a:pt x="372553" y="2836"/>
                </a:lnTo>
                <a:lnTo>
                  <a:pt x="421737" y="0"/>
                </a:lnTo>
                <a:lnTo>
                  <a:pt x="470908" y="2836"/>
                </a:lnTo>
                <a:lnTo>
                  <a:pt x="518415" y="11136"/>
                </a:lnTo>
                <a:lnTo>
                  <a:pt x="563941" y="24583"/>
                </a:lnTo>
                <a:lnTo>
                  <a:pt x="607170" y="42859"/>
                </a:lnTo>
                <a:lnTo>
                  <a:pt x="647784" y="65650"/>
                </a:lnTo>
                <a:lnTo>
                  <a:pt x="685468" y="92638"/>
                </a:lnTo>
                <a:lnTo>
                  <a:pt x="719905" y="123507"/>
                </a:lnTo>
                <a:lnTo>
                  <a:pt x="750777" y="157941"/>
                </a:lnTo>
                <a:lnTo>
                  <a:pt x="777768" y="195623"/>
                </a:lnTo>
                <a:lnTo>
                  <a:pt x="800563" y="236237"/>
                </a:lnTo>
                <a:lnTo>
                  <a:pt x="818842" y="279466"/>
                </a:lnTo>
                <a:lnTo>
                  <a:pt x="832292" y="324995"/>
                </a:lnTo>
                <a:lnTo>
                  <a:pt x="840593" y="372507"/>
                </a:lnTo>
                <a:lnTo>
                  <a:pt x="843431" y="421685"/>
                </a:lnTo>
                <a:lnTo>
                  <a:pt x="840593" y="470869"/>
                </a:lnTo>
                <a:lnTo>
                  <a:pt x="832292" y="518387"/>
                </a:lnTo>
                <a:lnTo>
                  <a:pt x="818842" y="563921"/>
                </a:lnTo>
                <a:lnTo>
                  <a:pt x="800563" y="607155"/>
                </a:lnTo>
                <a:lnTo>
                  <a:pt x="777768" y="647773"/>
                </a:lnTo>
                <a:lnTo>
                  <a:pt x="750777" y="685459"/>
                </a:lnTo>
                <a:lnTo>
                  <a:pt x="719905" y="719896"/>
                </a:lnTo>
                <a:lnTo>
                  <a:pt x="685468" y="750768"/>
                </a:lnTo>
                <a:lnTo>
                  <a:pt x="647784" y="777758"/>
                </a:lnTo>
                <a:lnTo>
                  <a:pt x="607170" y="800551"/>
                </a:lnTo>
                <a:lnTo>
                  <a:pt x="563941" y="818829"/>
                </a:lnTo>
                <a:lnTo>
                  <a:pt x="518415" y="832276"/>
                </a:lnTo>
                <a:lnTo>
                  <a:pt x="470908" y="840577"/>
                </a:lnTo>
                <a:lnTo>
                  <a:pt x="421737" y="843414"/>
                </a:lnTo>
                <a:close/>
              </a:path>
            </a:pathLst>
          </a:custGeom>
          <a:solidFill>
            <a:srgbClr val="1F202A">
              <a:alpha val="4313"/>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 name="Google Shape;80;p10"/>
          <p:cNvSpPr/>
          <p:nvPr/>
        </p:nvSpPr>
        <p:spPr>
          <a:xfrm>
            <a:off x="12509584" y="2933966"/>
            <a:ext cx="408305" cy="408305"/>
          </a:xfrm>
          <a:custGeom>
            <a:avLst/>
            <a:gdLst/>
            <a:ahLst/>
            <a:cxnLst/>
            <a:rect l="l" t="t" r="r" b="b"/>
            <a:pathLst>
              <a:path w="408304" h="408304" extrusionOk="0">
                <a:moveTo>
                  <a:pt x="203999" y="407930"/>
                </a:moveTo>
                <a:lnTo>
                  <a:pt x="157231" y="402545"/>
                </a:lnTo>
                <a:lnTo>
                  <a:pt x="114295" y="387204"/>
                </a:lnTo>
                <a:lnTo>
                  <a:pt x="76417" y="363130"/>
                </a:lnTo>
                <a:lnTo>
                  <a:pt x="44823" y="331548"/>
                </a:lnTo>
                <a:lnTo>
                  <a:pt x="20738" y="293680"/>
                </a:lnTo>
                <a:lnTo>
                  <a:pt x="5388" y="250751"/>
                </a:lnTo>
                <a:lnTo>
                  <a:pt x="0" y="203982"/>
                </a:lnTo>
                <a:lnTo>
                  <a:pt x="5381" y="157212"/>
                </a:lnTo>
                <a:lnTo>
                  <a:pt x="20726" y="114277"/>
                </a:lnTo>
                <a:lnTo>
                  <a:pt x="44809" y="76403"/>
                </a:lnTo>
                <a:lnTo>
                  <a:pt x="76403" y="44813"/>
                </a:lnTo>
                <a:lnTo>
                  <a:pt x="114283" y="20733"/>
                </a:lnTo>
                <a:lnTo>
                  <a:pt x="157225" y="5387"/>
                </a:lnTo>
                <a:lnTo>
                  <a:pt x="203999" y="0"/>
                </a:lnTo>
                <a:lnTo>
                  <a:pt x="250767" y="5387"/>
                </a:lnTo>
                <a:lnTo>
                  <a:pt x="293695" y="20734"/>
                </a:lnTo>
                <a:lnTo>
                  <a:pt x="331561" y="44814"/>
                </a:lnTo>
                <a:lnTo>
                  <a:pt x="363142" y="76404"/>
                </a:lnTo>
                <a:lnTo>
                  <a:pt x="387214" y="114279"/>
                </a:lnTo>
                <a:lnTo>
                  <a:pt x="402554" y="157213"/>
                </a:lnTo>
                <a:lnTo>
                  <a:pt x="407939" y="203982"/>
                </a:lnTo>
                <a:lnTo>
                  <a:pt x="402554" y="250751"/>
                </a:lnTo>
                <a:lnTo>
                  <a:pt x="387213" y="293680"/>
                </a:lnTo>
                <a:lnTo>
                  <a:pt x="363141" y="331548"/>
                </a:lnTo>
                <a:lnTo>
                  <a:pt x="331560" y="363130"/>
                </a:lnTo>
                <a:lnTo>
                  <a:pt x="293694" y="387204"/>
                </a:lnTo>
                <a:lnTo>
                  <a:pt x="250766" y="402545"/>
                </a:lnTo>
                <a:lnTo>
                  <a:pt x="203999" y="407930"/>
                </a:lnTo>
                <a:close/>
              </a:path>
            </a:pathLst>
          </a:custGeom>
          <a:solidFill>
            <a:srgbClr val="1F202A">
              <a:alpha val="4313"/>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 name="Google Shape;81;p10"/>
          <p:cNvSpPr/>
          <p:nvPr/>
        </p:nvSpPr>
        <p:spPr>
          <a:xfrm>
            <a:off x="15563008" y="3833875"/>
            <a:ext cx="604520" cy="523240"/>
          </a:xfrm>
          <a:custGeom>
            <a:avLst/>
            <a:gdLst/>
            <a:ahLst/>
            <a:cxnLst/>
            <a:rect l="l" t="t" r="r" b="b"/>
            <a:pathLst>
              <a:path w="604519" h="523239" extrusionOk="0">
                <a:moveTo>
                  <a:pt x="302072" y="523208"/>
                </a:moveTo>
                <a:lnTo>
                  <a:pt x="0" y="0"/>
                </a:lnTo>
                <a:lnTo>
                  <a:pt x="46517" y="20669"/>
                </a:lnTo>
                <a:lnTo>
                  <a:pt x="94765" y="37922"/>
                </a:lnTo>
                <a:lnTo>
                  <a:pt x="144601" y="51609"/>
                </a:lnTo>
                <a:lnTo>
                  <a:pt x="195870" y="61575"/>
                </a:lnTo>
                <a:lnTo>
                  <a:pt x="248419" y="67668"/>
                </a:lnTo>
                <a:lnTo>
                  <a:pt x="302094" y="69733"/>
                </a:lnTo>
                <a:lnTo>
                  <a:pt x="563865" y="69733"/>
                </a:lnTo>
                <a:lnTo>
                  <a:pt x="302072" y="523208"/>
                </a:lnTo>
                <a:close/>
              </a:path>
              <a:path w="604519" h="523239" extrusionOk="0">
                <a:moveTo>
                  <a:pt x="563865" y="69733"/>
                </a:moveTo>
                <a:lnTo>
                  <a:pt x="302094" y="69733"/>
                </a:lnTo>
                <a:lnTo>
                  <a:pt x="355767" y="67668"/>
                </a:lnTo>
                <a:lnTo>
                  <a:pt x="408311" y="61575"/>
                </a:lnTo>
                <a:lnTo>
                  <a:pt x="459571" y="51608"/>
                </a:lnTo>
                <a:lnTo>
                  <a:pt x="509397" y="37921"/>
                </a:lnTo>
                <a:lnTo>
                  <a:pt x="557633" y="20667"/>
                </a:lnTo>
                <a:lnTo>
                  <a:pt x="604119" y="4"/>
                </a:lnTo>
                <a:lnTo>
                  <a:pt x="563865" y="69733"/>
                </a:lnTo>
                <a:close/>
              </a:path>
            </a:pathLst>
          </a:custGeom>
          <a:solidFill>
            <a:srgbClr val="ECE6E1">
              <a:alpha val="4313"/>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 name="Google Shape;82;p10"/>
          <p:cNvSpPr/>
          <p:nvPr/>
        </p:nvSpPr>
        <p:spPr>
          <a:xfrm>
            <a:off x="15443364" y="2577979"/>
            <a:ext cx="843915" cy="843915"/>
          </a:xfrm>
          <a:custGeom>
            <a:avLst/>
            <a:gdLst/>
            <a:ahLst/>
            <a:cxnLst/>
            <a:rect l="l" t="t" r="r" b="b"/>
            <a:pathLst>
              <a:path w="843915" h="843914" extrusionOk="0">
                <a:moveTo>
                  <a:pt x="421737" y="843414"/>
                </a:moveTo>
                <a:lnTo>
                  <a:pt x="372553" y="840577"/>
                </a:lnTo>
                <a:lnTo>
                  <a:pt x="325036" y="832276"/>
                </a:lnTo>
                <a:lnTo>
                  <a:pt x="279502" y="818828"/>
                </a:lnTo>
                <a:lnTo>
                  <a:pt x="236267" y="800550"/>
                </a:lnTo>
                <a:lnTo>
                  <a:pt x="195648" y="777757"/>
                </a:lnTo>
                <a:lnTo>
                  <a:pt x="157961" y="750767"/>
                </a:lnTo>
                <a:lnTo>
                  <a:pt x="123523" y="719895"/>
                </a:lnTo>
                <a:lnTo>
                  <a:pt x="92650" y="685457"/>
                </a:lnTo>
                <a:lnTo>
                  <a:pt x="65659" y="647771"/>
                </a:lnTo>
                <a:lnTo>
                  <a:pt x="42865" y="607153"/>
                </a:lnTo>
                <a:lnTo>
                  <a:pt x="24586" y="563919"/>
                </a:lnTo>
                <a:lnTo>
                  <a:pt x="11138" y="518385"/>
                </a:lnTo>
                <a:lnTo>
                  <a:pt x="2837" y="470869"/>
                </a:lnTo>
                <a:lnTo>
                  <a:pt x="0" y="421685"/>
                </a:lnTo>
                <a:lnTo>
                  <a:pt x="2837" y="372507"/>
                </a:lnTo>
                <a:lnTo>
                  <a:pt x="11138" y="324995"/>
                </a:lnTo>
                <a:lnTo>
                  <a:pt x="24586" y="279466"/>
                </a:lnTo>
                <a:lnTo>
                  <a:pt x="42865" y="236237"/>
                </a:lnTo>
                <a:lnTo>
                  <a:pt x="65659" y="195623"/>
                </a:lnTo>
                <a:lnTo>
                  <a:pt x="92650" y="157941"/>
                </a:lnTo>
                <a:lnTo>
                  <a:pt x="123523" y="123507"/>
                </a:lnTo>
                <a:lnTo>
                  <a:pt x="157961" y="92638"/>
                </a:lnTo>
                <a:lnTo>
                  <a:pt x="195648" y="65650"/>
                </a:lnTo>
                <a:lnTo>
                  <a:pt x="236267" y="42859"/>
                </a:lnTo>
                <a:lnTo>
                  <a:pt x="279502" y="24583"/>
                </a:lnTo>
                <a:lnTo>
                  <a:pt x="325036" y="11136"/>
                </a:lnTo>
                <a:lnTo>
                  <a:pt x="372553" y="2836"/>
                </a:lnTo>
                <a:lnTo>
                  <a:pt x="421737" y="0"/>
                </a:lnTo>
                <a:lnTo>
                  <a:pt x="470908" y="2836"/>
                </a:lnTo>
                <a:lnTo>
                  <a:pt x="518415" y="11136"/>
                </a:lnTo>
                <a:lnTo>
                  <a:pt x="563941" y="24583"/>
                </a:lnTo>
                <a:lnTo>
                  <a:pt x="607170" y="42859"/>
                </a:lnTo>
                <a:lnTo>
                  <a:pt x="647784" y="65650"/>
                </a:lnTo>
                <a:lnTo>
                  <a:pt x="685468" y="92638"/>
                </a:lnTo>
                <a:lnTo>
                  <a:pt x="719905" y="123507"/>
                </a:lnTo>
                <a:lnTo>
                  <a:pt x="750777" y="157941"/>
                </a:lnTo>
                <a:lnTo>
                  <a:pt x="777768" y="195623"/>
                </a:lnTo>
                <a:lnTo>
                  <a:pt x="800563" y="236237"/>
                </a:lnTo>
                <a:lnTo>
                  <a:pt x="818842" y="279466"/>
                </a:lnTo>
                <a:lnTo>
                  <a:pt x="832292" y="324995"/>
                </a:lnTo>
                <a:lnTo>
                  <a:pt x="840593" y="372507"/>
                </a:lnTo>
                <a:lnTo>
                  <a:pt x="843431" y="421685"/>
                </a:lnTo>
                <a:lnTo>
                  <a:pt x="840593" y="470869"/>
                </a:lnTo>
                <a:lnTo>
                  <a:pt x="832292" y="518387"/>
                </a:lnTo>
                <a:lnTo>
                  <a:pt x="818842" y="563921"/>
                </a:lnTo>
                <a:lnTo>
                  <a:pt x="800563" y="607155"/>
                </a:lnTo>
                <a:lnTo>
                  <a:pt x="777768" y="647773"/>
                </a:lnTo>
                <a:lnTo>
                  <a:pt x="750777" y="685459"/>
                </a:lnTo>
                <a:lnTo>
                  <a:pt x="719905" y="719896"/>
                </a:lnTo>
                <a:lnTo>
                  <a:pt x="685468" y="750768"/>
                </a:lnTo>
                <a:lnTo>
                  <a:pt x="647784" y="777758"/>
                </a:lnTo>
                <a:lnTo>
                  <a:pt x="607170" y="800551"/>
                </a:lnTo>
                <a:lnTo>
                  <a:pt x="563941" y="818829"/>
                </a:lnTo>
                <a:lnTo>
                  <a:pt x="518415" y="832276"/>
                </a:lnTo>
                <a:lnTo>
                  <a:pt x="470908" y="840577"/>
                </a:lnTo>
                <a:lnTo>
                  <a:pt x="421737" y="843414"/>
                </a:lnTo>
                <a:close/>
              </a:path>
            </a:pathLst>
          </a:custGeom>
          <a:solidFill>
            <a:srgbClr val="1F202A">
              <a:alpha val="4313"/>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 name="Google Shape;83;p10"/>
          <p:cNvSpPr/>
          <p:nvPr/>
        </p:nvSpPr>
        <p:spPr>
          <a:xfrm>
            <a:off x="15661102" y="2933966"/>
            <a:ext cx="408305" cy="408305"/>
          </a:xfrm>
          <a:custGeom>
            <a:avLst/>
            <a:gdLst/>
            <a:ahLst/>
            <a:cxnLst/>
            <a:rect l="l" t="t" r="r" b="b"/>
            <a:pathLst>
              <a:path w="408305" h="408304" extrusionOk="0">
                <a:moveTo>
                  <a:pt x="203999" y="407930"/>
                </a:moveTo>
                <a:lnTo>
                  <a:pt x="157231" y="402545"/>
                </a:lnTo>
                <a:lnTo>
                  <a:pt x="114295" y="387204"/>
                </a:lnTo>
                <a:lnTo>
                  <a:pt x="76417" y="363130"/>
                </a:lnTo>
                <a:lnTo>
                  <a:pt x="44823" y="331548"/>
                </a:lnTo>
                <a:lnTo>
                  <a:pt x="20738" y="293680"/>
                </a:lnTo>
                <a:lnTo>
                  <a:pt x="5388" y="250751"/>
                </a:lnTo>
                <a:lnTo>
                  <a:pt x="0" y="203982"/>
                </a:lnTo>
                <a:lnTo>
                  <a:pt x="5381" y="157212"/>
                </a:lnTo>
                <a:lnTo>
                  <a:pt x="20726" y="114277"/>
                </a:lnTo>
                <a:lnTo>
                  <a:pt x="44809" y="76403"/>
                </a:lnTo>
                <a:lnTo>
                  <a:pt x="76403" y="44813"/>
                </a:lnTo>
                <a:lnTo>
                  <a:pt x="114283" y="20733"/>
                </a:lnTo>
                <a:lnTo>
                  <a:pt x="157225" y="5387"/>
                </a:lnTo>
                <a:lnTo>
                  <a:pt x="203999" y="0"/>
                </a:lnTo>
                <a:lnTo>
                  <a:pt x="250767" y="5387"/>
                </a:lnTo>
                <a:lnTo>
                  <a:pt x="293695" y="20734"/>
                </a:lnTo>
                <a:lnTo>
                  <a:pt x="331561" y="44814"/>
                </a:lnTo>
                <a:lnTo>
                  <a:pt x="363142" y="76404"/>
                </a:lnTo>
                <a:lnTo>
                  <a:pt x="387214" y="114279"/>
                </a:lnTo>
                <a:lnTo>
                  <a:pt x="402554" y="157213"/>
                </a:lnTo>
                <a:lnTo>
                  <a:pt x="407939" y="203982"/>
                </a:lnTo>
                <a:lnTo>
                  <a:pt x="402554" y="250751"/>
                </a:lnTo>
                <a:lnTo>
                  <a:pt x="387213" y="293680"/>
                </a:lnTo>
                <a:lnTo>
                  <a:pt x="363141" y="331548"/>
                </a:lnTo>
                <a:lnTo>
                  <a:pt x="331560" y="363130"/>
                </a:lnTo>
                <a:lnTo>
                  <a:pt x="293694" y="387204"/>
                </a:lnTo>
                <a:lnTo>
                  <a:pt x="250766" y="402545"/>
                </a:lnTo>
                <a:lnTo>
                  <a:pt x="203999" y="407930"/>
                </a:lnTo>
                <a:close/>
              </a:path>
            </a:pathLst>
          </a:custGeom>
          <a:solidFill>
            <a:srgbClr val="1F202A">
              <a:alpha val="4313"/>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 name="Google Shape;84;p10"/>
          <p:cNvSpPr/>
          <p:nvPr/>
        </p:nvSpPr>
        <p:spPr>
          <a:xfrm>
            <a:off x="12411489" y="7235430"/>
            <a:ext cx="604520" cy="523240"/>
          </a:xfrm>
          <a:custGeom>
            <a:avLst/>
            <a:gdLst/>
            <a:ahLst/>
            <a:cxnLst/>
            <a:rect l="l" t="t" r="r" b="b"/>
            <a:pathLst>
              <a:path w="604519" h="523240" extrusionOk="0">
                <a:moveTo>
                  <a:pt x="302072" y="523208"/>
                </a:moveTo>
                <a:lnTo>
                  <a:pt x="0" y="0"/>
                </a:lnTo>
                <a:lnTo>
                  <a:pt x="46517" y="20669"/>
                </a:lnTo>
                <a:lnTo>
                  <a:pt x="94765" y="37922"/>
                </a:lnTo>
                <a:lnTo>
                  <a:pt x="144601" y="51609"/>
                </a:lnTo>
                <a:lnTo>
                  <a:pt x="195870" y="61575"/>
                </a:lnTo>
                <a:lnTo>
                  <a:pt x="248419" y="67668"/>
                </a:lnTo>
                <a:lnTo>
                  <a:pt x="302094" y="69733"/>
                </a:lnTo>
                <a:lnTo>
                  <a:pt x="563865" y="69733"/>
                </a:lnTo>
                <a:lnTo>
                  <a:pt x="302072" y="523208"/>
                </a:lnTo>
                <a:close/>
              </a:path>
              <a:path w="604519" h="523240" extrusionOk="0">
                <a:moveTo>
                  <a:pt x="563865" y="69733"/>
                </a:moveTo>
                <a:lnTo>
                  <a:pt x="302094" y="69733"/>
                </a:lnTo>
                <a:lnTo>
                  <a:pt x="355767" y="67668"/>
                </a:lnTo>
                <a:lnTo>
                  <a:pt x="408311" y="61575"/>
                </a:lnTo>
                <a:lnTo>
                  <a:pt x="459571" y="51608"/>
                </a:lnTo>
                <a:lnTo>
                  <a:pt x="509397" y="37921"/>
                </a:lnTo>
                <a:lnTo>
                  <a:pt x="557633" y="20667"/>
                </a:lnTo>
                <a:lnTo>
                  <a:pt x="604119" y="4"/>
                </a:lnTo>
                <a:lnTo>
                  <a:pt x="563865" y="69733"/>
                </a:lnTo>
                <a:close/>
              </a:path>
            </a:pathLst>
          </a:custGeom>
          <a:solidFill>
            <a:srgbClr val="ECE6E1">
              <a:alpha val="4313"/>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 name="Google Shape;85;p10"/>
          <p:cNvSpPr/>
          <p:nvPr/>
        </p:nvSpPr>
        <p:spPr>
          <a:xfrm>
            <a:off x="15563008" y="7235430"/>
            <a:ext cx="604520" cy="523240"/>
          </a:xfrm>
          <a:custGeom>
            <a:avLst/>
            <a:gdLst/>
            <a:ahLst/>
            <a:cxnLst/>
            <a:rect l="l" t="t" r="r" b="b"/>
            <a:pathLst>
              <a:path w="604519" h="523240" extrusionOk="0">
                <a:moveTo>
                  <a:pt x="302072" y="523208"/>
                </a:moveTo>
                <a:lnTo>
                  <a:pt x="0" y="0"/>
                </a:lnTo>
                <a:lnTo>
                  <a:pt x="46517" y="20669"/>
                </a:lnTo>
                <a:lnTo>
                  <a:pt x="94765" y="37922"/>
                </a:lnTo>
                <a:lnTo>
                  <a:pt x="144601" y="51609"/>
                </a:lnTo>
                <a:lnTo>
                  <a:pt x="195870" y="61575"/>
                </a:lnTo>
                <a:lnTo>
                  <a:pt x="248419" y="67668"/>
                </a:lnTo>
                <a:lnTo>
                  <a:pt x="302094" y="69733"/>
                </a:lnTo>
                <a:lnTo>
                  <a:pt x="563865" y="69733"/>
                </a:lnTo>
                <a:lnTo>
                  <a:pt x="302072" y="523208"/>
                </a:lnTo>
                <a:close/>
              </a:path>
              <a:path w="604519" h="523240" extrusionOk="0">
                <a:moveTo>
                  <a:pt x="563865" y="69733"/>
                </a:moveTo>
                <a:lnTo>
                  <a:pt x="302094" y="69733"/>
                </a:lnTo>
                <a:lnTo>
                  <a:pt x="355767" y="67668"/>
                </a:lnTo>
                <a:lnTo>
                  <a:pt x="408311" y="61575"/>
                </a:lnTo>
                <a:lnTo>
                  <a:pt x="459571" y="51608"/>
                </a:lnTo>
                <a:lnTo>
                  <a:pt x="509397" y="37921"/>
                </a:lnTo>
                <a:lnTo>
                  <a:pt x="557633" y="20667"/>
                </a:lnTo>
                <a:lnTo>
                  <a:pt x="604119" y="4"/>
                </a:lnTo>
                <a:lnTo>
                  <a:pt x="563865" y="69733"/>
                </a:lnTo>
                <a:close/>
              </a:path>
            </a:pathLst>
          </a:custGeom>
          <a:solidFill>
            <a:srgbClr val="ECE6E1">
              <a:alpha val="4313"/>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 name="Google Shape;86;p10"/>
          <p:cNvSpPr txBox="1">
            <a:spLocks noGrp="1"/>
          </p:cNvSpPr>
          <p:nvPr>
            <p:ph type="title"/>
          </p:nvPr>
        </p:nvSpPr>
        <p:spPr>
          <a:xfrm>
            <a:off x="1016000" y="2640271"/>
            <a:ext cx="8641080" cy="2360930"/>
          </a:xfrm>
          <a:prstGeom prst="rect">
            <a:avLst/>
          </a:prstGeom>
          <a:noFill/>
          <a:ln>
            <a:noFill/>
          </a:ln>
        </p:spPr>
        <p:txBody>
          <a:bodyPr spcFirstLastPara="1" wrap="square" lIns="0" tIns="200025" rIns="0" bIns="0" anchor="t" anchorCtr="0">
            <a:noAutofit/>
          </a:bodyPr>
          <a:lstStyle/>
          <a:p>
            <a:pPr marL="12700" marR="5080" lvl="0" indent="0" algn="l" rtl="0">
              <a:lnSpc>
                <a:spcPct val="471111"/>
              </a:lnSpc>
              <a:spcBef>
                <a:spcPts val="0"/>
              </a:spcBef>
              <a:spcAft>
                <a:spcPts val="0"/>
              </a:spcAft>
              <a:buNone/>
            </a:pPr>
            <a:r>
              <a:rPr lang="en-US"/>
              <a:t>What: The Brand  and Offering</a:t>
            </a:r>
            <a:endParaRPr/>
          </a:p>
        </p:txBody>
      </p:sp>
      <p:sp>
        <p:nvSpPr>
          <p:cNvPr id="87" name="Google Shape;87;p10"/>
          <p:cNvSpPr txBox="1"/>
          <p:nvPr/>
        </p:nvSpPr>
        <p:spPr>
          <a:xfrm>
            <a:off x="1016000" y="2749326"/>
            <a:ext cx="9160691" cy="536044"/>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3400">
                <a:solidFill>
                  <a:srgbClr val="ECE6E1"/>
                </a:solidFill>
                <a:latin typeface="Arial Black"/>
                <a:ea typeface="Arial Black"/>
                <a:cs typeface="Arial Black"/>
                <a:sym typeface="Arial Black"/>
              </a:rPr>
              <a:t>Housing Maintenance Code Violations</a:t>
            </a:r>
            <a:endParaRPr/>
          </a:p>
        </p:txBody>
      </p:sp>
      <p:sp>
        <p:nvSpPr>
          <p:cNvPr id="88" name="Google Shape;88;p10"/>
          <p:cNvSpPr txBox="1"/>
          <p:nvPr/>
        </p:nvSpPr>
        <p:spPr>
          <a:xfrm>
            <a:off x="1016000" y="3538956"/>
            <a:ext cx="16586200" cy="1606787"/>
          </a:xfrm>
          <a:prstGeom prst="rect">
            <a:avLst/>
          </a:prstGeom>
          <a:noFill/>
          <a:ln>
            <a:noFill/>
          </a:ln>
        </p:spPr>
        <p:txBody>
          <a:bodyPr spcFirstLastPara="1" wrap="square" lIns="0" tIns="18400" rIns="0" bIns="0" anchor="t" anchorCtr="0">
            <a:noAutofit/>
          </a:bodyPr>
          <a:lstStyle/>
          <a:p>
            <a:pPr marL="12700" marR="5080" lvl="0" indent="0" algn="l" rtl="0">
              <a:lnSpc>
                <a:spcPct val="126000"/>
              </a:lnSpc>
              <a:spcBef>
                <a:spcPts val="0"/>
              </a:spcBef>
              <a:spcAft>
                <a:spcPts val="0"/>
              </a:spcAft>
              <a:buNone/>
            </a:pPr>
            <a:r>
              <a:rPr lang="en-US" sz="2100">
                <a:solidFill>
                  <a:srgbClr val="ECE6E1"/>
                </a:solidFill>
                <a:latin typeface="Arial"/>
                <a:ea typeface="Arial"/>
                <a:cs typeface="Arial"/>
                <a:sym typeface="Arial"/>
              </a:rPr>
              <a:t>Pursuant to New York City’s Housing Maintenance Code, the Department of Housing Preservation and Development (HPD) issues violations against conditions in rental dwelling units that have been verified to violate the New York City using Maintenance Code (HMC) or the New York State Multiple Dwelling Law (MDL). Violations are issued when an inspection verifies that a violation of the HMC or MDL exists. It is closed when the violation is corrected, as observed/verified by HPD or as certified by the landlord.</a:t>
            </a:r>
            <a:endParaRPr/>
          </a:p>
        </p:txBody>
      </p:sp>
      <p:pic>
        <p:nvPicPr>
          <p:cNvPr id="89" name="Google Shape;89;p10" descr="NYC Open Data logo"/>
          <p:cNvPicPr preferRelativeResize="0"/>
          <p:nvPr/>
        </p:nvPicPr>
        <p:blipFill rotWithShape="1">
          <a:blip r:embed="rId3">
            <a:alphaModFix/>
          </a:blip>
          <a:srcRect/>
          <a:stretch/>
        </p:blipFill>
        <p:spPr>
          <a:xfrm>
            <a:off x="700200" y="566636"/>
            <a:ext cx="6202619" cy="2360930"/>
          </a:xfrm>
          <a:prstGeom prst="rect">
            <a:avLst/>
          </a:prstGeom>
          <a:noFill/>
          <a:ln>
            <a:noFill/>
          </a:ln>
        </p:spPr>
      </p:pic>
      <p:sp>
        <p:nvSpPr>
          <p:cNvPr id="90" name="Google Shape;90;p10"/>
          <p:cNvSpPr txBox="1"/>
          <p:nvPr/>
        </p:nvSpPr>
        <p:spPr>
          <a:xfrm>
            <a:off x="1046600" y="5417188"/>
            <a:ext cx="9160691" cy="536044"/>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3400">
                <a:solidFill>
                  <a:srgbClr val="ECE6E1"/>
                </a:solidFill>
                <a:latin typeface="Arial Black"/>
                <a:ea typeface="Arial Black"/>
                <a:cs typeface="Arial Black"/>
                <a:sym typeface="Arial Black"/>
              </a:rPr>
              <a:t>NYPD Complaint Data Historic</a:t>
            </a:r>
            <a:endParaRPr/>
          </a:p>
        </p:txBody>
      </p:sp>
      <p:sp>
        <p:nvSpPr>
          <p:cNvPr id="91" name="Google Shape;91;p10"/>
          <p:cNvSpPr txBox="1"/>
          <p:nvPr/>
        </p:nvSpPr>
        <p:spPr>
          <a:xfrm>
            <a:off x="1046600" y="6206818"/>
            <a:ext cx="16586200" cy="792461"/>
          </a:xfrm>
          <a:prstGeom prst="rect">
            <a:avLst/>
          </a:prstGeom>
          <a:noFill/>
          <a:ln>
            <a:noFill/>
          </a:ln>
        </p:spPr>
        <p:txBody>
          <a:bodyPr spcFirstLastPara="1" wrap="square" lIns="0" tIns="18400" rIns="0" bIns="0" anchor="t" anchorCtr="0">
            <a:noAutofit/>
          </a:bodyPr>
          <a:lstStyle/>
          <a:p>
            <a:pPr marL="12700" marR="5080" lvl="0" indent="0" algn="l" rtl="0">
              <a:lnSpc>
                <a:spcPct val="126000"/>
              </a:lnSpc>
              <a:spcBef>
                <a:spcPts val="0"/>
              </a:spcBef>
              <a:spcAft>
                <a:spcPts val="0"/>
              </a:spcAft>
              <a:buNone/>
            </a:pPr>
            <a:r>
              <a:rPr lang="en-US" sz="2100" dirty="0">
                <a:solidFill>
                  <a:srgbClr val="ECE6E1"/>
                </a:solidFill>
                <a:latin typeface="Arial"/>
                <a:ea typeface="Arial"/>
                <a:cs typeface="Arial"/>
                <a:sym typeface="Arial"/>
              </a:rPr>
              <a:t>This dataset includes all valid felony, misdemeanor, and violation crimes reported to the New York City Police Department (NYPD) from 2006 to the end of last year (2017). For additional details, please see the attached data dictionary in the ‘About’ section.</a:t>
            </a:r>
            <a:endParaRPr dirty="0"/>
          </a:p>
        </p:txBody>
      </p:sp>
      <p:sp>
        <p:nvSpPr>
          <p:cNvPr id="92" name="Google Shape;92;p10"/>
          <p:cNvSpPr txBox="1"/>
          <p:nvPr/>
        </p:nvSpPr>
        <p:spPr>
          <a:xfrm>
            <a:off x="1046600" y="7498838"/>
            <a:ext cx="9160691" cy="536044"/>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3400">
                <a:solidFill>
                  <a:srgbClr val="ECE6E1"/>
                </a:solidFill>
                <a:latin typeface="Arial Black"/>
                <a:ea typeface="Arial Black"/>
                <a:cs typeface="Arial Black"/>
                <a:sym typeface="Arial Black"/>
              </a:rPr>
              <a:t>NYC Median Home Values</a:t>
            </a:r>
            <a:endParaRPr/>
          </a:p>
        </p:txBody>
      </p:sp>
      <p:sp>
        <p:nvSpPr>
          <p:cNvPr id="93" name="Google Shape;93;p10"/>
          <p:cNvSpPr txBox="1"/>
          <p:nvPr/>
        </p:nvSpPr>
        <p:spPr>
          <a:xfrm>
            <a:off x="1046600" y="8288468"/>
            <a:ext cx="16586100" cy="385200"/>
          </a:xfrm>
          <a:prstGeom prst="rect">
            <a:avLst/>
          </a:prstGeom>
          <a:noFill/>
          <a:ln>
            <a:noFill/>
          </a:ln>
        </p:spPr>
        <p:txBody>
          <a:bodyPr spcFirstLastPara="1" wrap="square" lIns="0" tIns="18400" rIns="0" bIns="0" anchor="t" anchorCtr="0">
            <a:noAutofit/>
          </a:bodyPr>
          <a:lstStyle/>
          <a:p>
            <a:pPr marL="12700" marR="5080" lvl="0">
              <a:lnSpc>
                <a:spcPct val="126000"/>
              </a:lnSpc>
              <a:buClr>
                <a:schemeClr val="dk1"/>
              </a:buClr>
            </a:pPr>
            <a:r>
              <a:rPr lang="en-US" sz="2100" dirty="0">
                <a:solidFill>
                  <a:schemeClr val="bg1"/>
                </a:solidFill>
              </a:rPr>
              <a:t>Median Household Income for 2010 Census Tracts in the RPA region including estimated breakdowns for transportation costs, housing costs, and income taxes. Last Updated: January 5, 2015,</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1"/>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solidFill>
            <a:srgbClr val="1F202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 name="Google Shape;101;p11"/>
          <p:cNvSpPr/>
          <p:nvPr/>
        </p:nvSpPr>
        <p:spPr>
          <a:xfrm>
            <a:off x="13297667" y="1215692"/>
            <a:ext cx="4990465" cy="9071610"/>
          </a:xfrm>
          <a:custGeom>
            <a:avLst/>
            <a:gdLst/>
            <a:ahLst/>
            <a:cxnLst/>
            <a:rect l="l" t="t" r="r" b="b"/>
            <a:pathLst>
              <a:path w="4990465" h="9071610" extrusionOk="0">
                <a:moveTo>
                  <a:pt x="4990333" y="9071308"/>
                </a:moveTo>
                <a:lnTo>
                  <a:pt x="0" y="9071307"/>
                </a:lnTo>
                <a:lnTo>
                  <a:pt x="4990333" y="0"/>
                </a:lnTo>
                <a:lnTo>
                  <a:pt x="4990333" y="9071308"/>
                </a:lnTo>
                <a:close/>
              </a:path>
            </a:pathLst>
          </a:custGeom>
          <a:solidFill>
            <a:srgbClr val="ECE6E1">
              <a:alpha val="4313"/>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p11"/>
          <p:cNvSpPr/>
          <p:nvPr/>
        </p:nvSpPr>
        <p:spPr>
          <a:xfrm>
            <a:off x="11536406" y="0"/>
            <a:ext cx="6751955" cy="10287000"/>
          </a:xfrm>
          <a:custGeom>
            <a:avLst/>
            <a:gdLst/>
            <a:ahLst/>
            <a:cxnLst/>
            <a:rect l="l" t="t" r="r" b="b"/>
            <a:pathLst>
              <a:path w="6751955" h="10287000" extrusionOk="0">
                <a:moveTo>
                  <a:pt x="6713448" y="10286999"/>
                </a:moveTo>
                <a:lnTo>
                  <a:pt x="0" y="0"/>
                </a:lnTo>
                <a:lnTo>
                  <a:pt x="6751592" y="0"/>
                </a:lnTo>
                <a:lnTo>
                  <a:pt x="6751592" y="10286999"/>
                </a:lnTo>
                <a:lnTo>
                  <a:pt x="6713448" y="10286999"/>
                </a:lnTo>
                <a:close/>
              </a:path>
            </a:pathLst>
          </a:custGeom>
          <a:solidFill>
            <a:srgbClr val="ECE6E1">
              <a:alpha val="9411"/>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11"/>
          <p:cNvSpPr/>
          <p:nvPr/>
        </p:nvSpPr>
        <p:spPr>
          <a:xfrm>
            <a:off x="12411489" y="3833875"/>
            <a:ext cx="604520" cy="523240"/>
          </a:xfrm>
          <a:custGeom>
            <a:avLst/>
            <a:gdLst/>
            <a:ahLst/>
            <a:cxnLst/>
            <a:rect l="l" t="t" r="r" b="b"/>
            <a:pathLst>
              <a:path w="604519" h="523239" extrusionOk="0">
                <a:moveTo>
                  <a:pt x="302072" y="523208"/>
                </a:moveTo>
                <a:lnTo>
                  <a:pt x="0" y="0"/>
                </a:lnTo>
                <a:lnTo>
                  <a:pt x="46517" y="20669"/>
                </a:lnTo>
                <a:lnTo>
                  <a:pt x="94765" y="37922"/>
                </a:lnTo>
                <a:lnTo>
                  <a:pt x="144601" y="51609"/>
                </a:lnTo>
                <a:lnTo>
                  <a:pt x="195870" y="61575"/>
                </a:lnTo>
                <a:lnTo>
                  <a:pt x="248419" y="67668"/>
                </a:lnTo>
                <a:lnTo>
                  <a:pt x="302094" y="69733"/>
                </a:lnTo>
                <a:lnTo>
                  <a:pt x="563865" y="69733"/>
                </a:lnTo>
                <a:lnTo>
                  <a:pt x="302072" y="523208"/>
                </a:lnTo>
                <a:close/>
              </a:path>
              <a:path w="604519" h="523239" extrusionOk="0">
                <a:moveTo>
                  <a:pt x="563865" y="69733"/>
                </a:moveTo>
                <a:lnTo>
                  <a:pt x="302094" y="69733"/>
                </a:lnTo>
                <a:lnTo>
                  <a:pt x="355767" y="67668"/>
                </a:lnTo>
                <a:lnTo>
                  <a:pt x="408311" y="61575"/>
                </a:lnTo>
                <a:lnTo>
                  <a:pt x="459571" y="51608"/>
                </a:lnTo>
                <a:lnTo>
                  <a:pt x="509397" y="37921"/>
                </a:lnTo>
                <a:lnTo>
                  <a:pt x="557633" y="20667"/>
                </a:lnTo>
                <a:lnTo>
                  <a:pt x="604119" y="4"/>
                </a:lnTo>
                <a:lnTo>
                  <a:pt x="563865" y="69733"/>
                </a:lnTo>
                <a:close/>
              </a:path>
            </a:pathLst>
          </a:custGeom>
          <a:solidFill>
            <a:srgbClr val="FF493A">
              <a:alpha val="4313"/>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 name="Google Shape;104;p11"/>
          <p:cNvSpPr/>
          <p:nvPr/>
        </p:nvSpPr>
        <p:spPr>
          <a:xfrm>
            <a:off x="12177412" y="2536642"/>
            <a:ext cx="1072515" cy="1072515"/>
          </a:xfrm>
          <a:custGeom>
            <a:avLst/>
            <a:gdLst/>
            <a:ahLst/>
            <a:cxnLst/>
            <a:rect l="l" t="t" r="r" b="b"/>
            <a:pathLst>
              <a:path w="1072515" h="1072514" extrusionOk="0">
                <a:moveTo>
                  <a:pt x="536171" y="1072300"/>
                </a:moveTo>
                <a:lnTo>
                  <a:pt x="487367" y="1070109"/>
                </a:lnTo>
                <a:lnTo>
                  <a:pt x="439790" y="1063661"/>
                </a:lnTo>
                <a:lnTo>
                  <a:pt x="393631" y="1053148"/>
                </a:lnTo>
                <a:lnTo>
                  <a:pt x="349078" y="1038756"/>
                </a:lnTo>
                <a:lnTo>
                  <a:pt x="306321" y="1020677"/>
                </a:lnTo>
                <a:lnTo>
                  <a:pt x="265549" y="999098"/>
                </a:lnTo>
                <a:lnTo>
                  <a:pt x="226951" y="974210"/>
                </a:lnTo>
                <a:lnTo>
                  <a:pt x="190717" y="946201"/>
                </a:lnTo>
                <a:lnTo>
                  <a:pt x="157036" y="915260"/>
                </a:lnTo>
                <a:lnTo>
                  <a:pt x="126096" y="881578"/>
                </a:lnTo>
                <a:lnTo>
                  <a:pt x="98087" y="845343"/>
                </a:lnTo>
                <a:lnTo>
                  <a:pt x="73200" y="806744"/>
                </a:lnTo>
                <a:lnTo>
                  <a:pt x="51621" y="765971"/>
                </a:lnTo>
                <a:lnTo>
                  <a:pt x="33542" y="723213"/>
                </a:lnTo>
                <a:lnTo>
                  <a:pt x="19151" y="678659"/>
                </a:lnTo>
                <a:lnTo>
                  <a:pt x="8637" y="632499"/>
                </a:lnTo>
                <a:lnTo>
                  <a:pt x="2191" y="584921"/>
                </a:lnTo>
                <a:lnTo>
                  <a:pt x="0" y="536115"/>
                </a:lnTo>
                <a:lnTo>
                  <a:pt x="2191" y="487316"/>
                </a:lnTo>
                <a:lnTo>
                  <a:pt x="8639" y="439745"/>
                </a:lnTo>
                <a:lnTo>
                  <a:pt x="19154" y="393591"/>
                </a:lnTo>
                <a:lnTo>
                  <a:pt x="33547" y="349043"/>
                </a:lnTo>
                <a:lnTo>
                  <a:pt x="51627" y="306291"/>
                </a:lnTo>
                <a:lnTo>
                  <a:pt x="73207" y="265523"/>
                </a:lnTo>
                <a:lnTo>
                  <a:pt x="98096" y="226929"/>
                </a:lnTo>
                <a:lnTo>
                  <a:pt x="126106" y="190698"/>
                </a:lnTo>
                <a:lnTo>
                  <a:pt x="157046" y="157020"/>
                </a:lnTo>
                <a:lnTo>
                  <a:pt x="190728" y="126084"/>
                </a:lnTo>
                <a:lnTo>
                  <a:pt x="226962" y="98078"/>
                </a:lnTo>
                <a:lnTo>
                  <a:pt x="265560" y="73193"/>
                </a:lnTo>
                <a:lnTo>
                  <a:pt x="306331" y="51617"/>
                </a:lnTo>
                <a:lnTo>
                  <a:pt x="349087" y="33539"/>
                </a:lnTo>
                <a:lnTo>
                  <a:pt x="393639" y="19149"/>
                </a:lnTo>
                <a:lnTo>
                  <a:pt x="439796" y="8637"/>
                </a:lnTo>
                <a:lnTo>
                  <a:pt x="487371" y="2190"/>
                </a:lnTo>
                <a:lnTo>
                  <a:pt x="536171" y="0"/>
                </a:lnTo>
                <a:lnTo>
                  <a:pt x="584973" y="2191"/>
                </a:lnTo>
                <a:lnTo>
                  <a:pt x="632548" y="8638"/>
                </a:lnTo>
                <a:lnTo>
                  <a:pt x="678706" y="19151"/>
                </a:lnTo>
                <a:lnTo>
                  <a:pt x="723258" y="33542"/>
                </a:lnTo>
                <a:lnTo>
                  <a:pt x="766014" y="51621"/>
                </a:lnTo>
                <a:lnTo>
                  <a:pt x="806785" y="73198"/>
                </a:lnTo>
                <a:lnTo>
                  <a:pt x="845382" y="98085"/>
                </a:lnTo>
                <a:lnTo>
                  <a:pt x="881615" y="126092"/>
                </a:lnTo>
                <a:lnTo>
                  <a:pt x="915295" y="157030"/>
                </a:lnTo>
                <a:lnTo>
                  <a:pt x="946233" y="190709"/>
                </a:lnTo>
                <a:lnTo>
                  <a:pt x="974240" y="226940"/>
                </a:lnTo>
                <a:lnTo>
                  <a:pt x="999127" y="265534"/>
                </a:lnTo>
                <a:lnTo>
                  <a:pt x="1020704" y="306302"/>
                </a:lnTo>
                <a:lnTo>
                  <a:pt x="1038781" y="349053"/>
                </a:lnTo>
                <a:lnTo>
                  <a:pt x="1053171" y="393600"/>
                </a:lnTo>
                <a:lnTo>
                  <a:pt x="1063684" y="439752"/>
                </a:lnTo>
                <a:lnTo>
                  <a:pt x="1070130" y="487320"/>
                </a:lnTo>
                <a:lnTo>
                  <a:pt x="1072321" y="536115"/>
                </a:lnTo>
                <a:lnTo>
                  <a:pt x="1070130" y="584922"/>
                </a:lnTo>
                <a:lnTo>
                  <a:pt x="1063683" y="632500"/>
                </a:lnTo>
                <a:lnTo>
                  <a:pt x="1053169" y="678661"/>
                </a:lnTo>
                <a:lnTo>
                  <a:pt x="1038778" y="723215"/>
                </a:lnTo>
                <a:lnTo>
                  <a:pt x="1020699" y="765973"/>
                </a:lnTo>
                <a:lnTo>
                  <a:pt x="999121" y="806746"/>
                </a:lnTo>
                <a:lnTo>
                  <a:pt x="974233" y="845345"/>
                </a:lnTo>
                <a:lnTo>
                  <a:pt x="946225" y="881580"/>
                </a:lnTo>
                <a:lnTo>
                  <a:pt x="915286" y="915262"/>
                </a:lnTo>
                <a:lnTo>
                  <a:pt x="881606" y="946202"/>
                </a:lnTo>
                <a:lnTo>
                  <a:pt x="845372" y="974211"/>
                </a:lnTo>
                <a:lnTo>
                  <a:pt x="806776" y="999099"/>
                </a:lnTo>
                <a:lnTo>
                  <a:pt x="766006" y="1020677"/>
                </a:lnTo>
                <a:lnTo>
                  <a:pt x="723251" y="1038757"/>
                </a:lnTo>
                <a:lnTo>
                  <a:pt x="678701" y="1053148"/>
                </a:lnTo>
                <a:lnTo>
                  <a:pt x="632545" y="1063662"/>
                </a:lnTo>
                <a:lnTo>
                  <a:pt x="584971" y="1070109"/>
                </a:lnTo>
                <a:lnTo>
                  <a:pt x="536171" y="1072300"/>
                </a:lnTo>
                <a:close/>
              </a:path>
            </a:pathLst>
          </a:custGeom>
          <a:solidFill>
            <a:srgbClr val="1F202A">
              <a:alpha val="4313"/>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11"/>
          <p:cNvSpPr/>
          <p:nvPr/>
        </p:nvSpPr>
        <p:spPr>
          <a:xfrm>
            <a:off x="12291847" y="2577979"/>
            <a:ext cx="843915" cy="843915"/>
          </a:xfrm>
          <a:custGeom>
            <a:avLst/>
            <a:gdLst/>
            <a:ahLst/>
            <a:cxnLst/>
            <a:rect l="l" t="t" r="r" b="b"/>
            <a:pathLst>
              <a:path w="843915" h="843914" extrusionOk="0">
                <a:moveTo>
                  <a:pt x="421737" y="843414"/>
                </a:moveTo>
                <a:lnTo>
                  <a:pt x="372553" y="840577"/>
                </a:lnTo>
                <a:lnTo>
                  <a:pt x="325036" y="832276"/>
                </a:lnTo>
                <a:lnTo>
                  <a:pt x="279502" y="818828"/>
                </a:lnTo>
                <a:lnTo>
                  <a:pt x="236267" y="800550"/>
                </a:lnTo>
                <a:lnTo>
                  <a:pt x="195648" y="777757"/>
                </a:lnTo>
                <a:lnTo>
                  <a:pt x="157961" y="750767"/>
                </a:lnTo>
                <a:lnTo>
                  <a:pt x="123523" y="719895"/>
                </a:lnTo>
                <a:lnTo>
                  <a:pt x="92650" y="685457"/>
                </a:lnTo>
                <a:lnTo>
                  <a:pt x="65659" y="647771"/>
                </a:lnTo>
                <a:lnTo>
                  <a:pt x="42865" y="607153"/>
                </a:lnTo>
                <a:lnTo>
                  <a:pt x="24586" y="563919"/>
                </a:lnTo>
                <a:lnTo>
                  <a:pt x="11138" y="518385"/>
                </a:lnTo>
                <a:lnTo>
                  <a:pt x="2837" y="470869"/>
                </a:lnTo>
                <a:lnTo>
                  <a:pt x="0" y="421685"/>
                </a:lnTo>
                <a:lnTo>
                  <a:pt x="2837" y="372507"/>
                </a:lnTo>
                <a:lnTo>
                  <a:pt x="11138" y="324995"/>
                </a:lnTo>
                <a:lnTo>
                  <a:pt x="24586" y="279466"/>
                </a:lnTo>
                <a:lnTo>
                  <a:pt x="42865" y="236237"/>
                </a:lnTo>
                <a:lnTo>
                  <a:pt x="65659" y="195623"/>
                </a:lnTo>
                <a:lnTo>
                  <a:pt x="92650" y="157941"/>
                </a:lnTo>
                <a:lnTo>
                  <a:pt x="123523" y="123507"/>
                </a:lnTo>
                <a:lnTo>
                  <a:pt x="157961" y="92638"/>
                </a:lnTo>
                <a:lnTo>
                  <a:pt x="195648" y="65650"/>
                </a:lnTo>
                <a:lnTo>
                  <a:pt x="236267" y="42859"/>
                </a:lnTo>
                <a:lnTo>
                  <a:pt x="279502" y="24583"/>
                </a:lnTo>
                <a:lnTo>
                  <a:pt x="325036" y="11136"/>
                </a:lnTo>
                <a:lnTo>
                  <a:pt x="372553" y="2836"/>
                </a:lnTo>
                <a:lnTo>
                  <a:pt x="421737" y="0"/>
                </a:lnTo>
                <a:lnTo>
                  <a:pt x="470908" y="2836"/>
                </a:lnTo>
                <a:lnTo>
                  <a:pt x="518415" y="11136"/>
                </a:lnTo>
                <a:lnTo>
                  <a:pt x="563941" y="24583"/>
                </a:lnTo>
                <a:lnTo>
                  <a:pt x="607170" y="42859"/>
                </a:lnTo>
                <a:lnTo>
                  <a:pt x="647784" y="65650"/>
                </a:lnTo>
                <a:lnTo>
                  <a:pt x="685468" y="92638"/>
                </a:lnTo>
                <a:lnTo>
                  <a:pt x="719905" y="123507"/>
                </a:lnTo>
                <a:lnTo>
                  <a:pt x="750777" y="157941"/>
                </a:lnTo>
                <a:lnTo>
                  <a:pt x="777768" y="195623"/>
                </a:lnTo>
                <a:lnTo>
                  <a:pt x="800563" y="236237"/>
                </a:lnTo>
                <a:lnTo>
                  <a:pt x="818842" y="279466"/>
                </a:lnTo>
                <a:lnTo>
                  <a:pt x="832292" y="324995"/>
                </a:lnTo>
                <a:lnTo>
                  <a:pt x="840593" y="372507"/>
                </a:lnTo>
                <a:lnTo>
                  <a:pt x="843431" y="421685"/>
                </a:lnTo>
                <a:lnTo>
                  <a:pt x="840593" y="470869"/>
                </a:lnTo>
                <a:lnTo>
                  <a:pt x="832292" y="518387"/>
                </a:lnTo>
                <a:lnTo>
                  <a:pt x="818842" y="563921"/>
                </a:lnTo>
                <a:lnTo>
                  <a:pt x="800563" y="607155"/>
                </a:lnTo>
                <a:lnTo>
                  <a:pt x="777768" y="647773"/>
                </a:lnTo>
                <a:lnTo>
                  <a:pt x="750777" y="685459"/>
                </a:lnTo>
                <a:lnTo>
                  <a:pt x="719905" y="719896"/>
                </a:lnTo>
                <a:lnTo>
                  <a:pt x="685468" y="750768"/>
                </a:lnTo>
                <a:lnTo>
                  <a:pt x="647784" y="777758"/>
                </a:lnTo>
                <a:lnTo>
                  <a:pt x="607170" y="800551"/>
                </a:lnTo>
                <a:lnTo>
                  <a:pt x="563941" y="818829"/>
                </a:lnTo>
                <a:lnTo>
                  <a:pt x="518415" y="832276"/>
                </a:lnTo>
                <a:lnTo>
                  <a:pt x="470908" y="840577"/>
                </a:lnTo>
                <a:lnTo>
                  <a:pt x="421737" y="843414"/>
                </a:lnTo>
                <a:close/>
              </a:path>
            </a:pathLst>
          </a:custGeom>
          <a:solidFill>
            <a:srgbClr val="1F202A">
              <a:alpha val="4313"/>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11"/>
          <p:cNvSpPr/>
          <p:nvPr/>
        </p:nvSpPr>
        <p:spPr>
          <a:xfrm>
            <a:off x="12509584" y="2933966"/>
            <a:ext cx="408305" cy="408305"/>
          </a:xfrm>
          <a:custGeom>
            <a:avLst/>
            <a:gdLst/>
            <a:ahLst/>
            <a:cxnLst/>
            <a:rect l="l" t="t" r="r" b="b"/>
            <a:pathLst>
              <a:path w="408304" h="408304" extrusionOk="0">
                <a:moveTo>
                  <a:pt x="203999" y="407930"/>
                </a:moveTo>
                <a:lnTo>
                  <a:pt x="157231" y="402545"/>
                </a:lnTo>
                <a:lnTo>
                  <a:pt x="114295" y="387204"/>
                </a:lnTo>
                <a:lnTo>
                  <a:pt x="76417" y="363130"/>
                </a:lnTo>
                <a:lnTo>
                  <a:pt x="44823" y="331548"/>
                </a:lnTo>
                <a:lnTo>
                  <a:pt x="20738" y="293680"/>
                </a:lnTo>
                <a:lnTo>
                  <a:pt x="5388" y="250751"/>
                </a:lnTo>
                <a:lnTo>
                  <a:pt x="0" y="203982"/>
                </a:lnTo>
                <a:lnTo>
                  <a:pt x="5381" y="157212"/>
                </a:lnTo>
                <a:lnTo>
                  <a:pt x="20726" y="114277"/>
                </a:lnTo>
                <a:lnTo>
                  <a:pt x="44809" y="76403"/>
                </a:lnTo>
                <a:lnTo>
                  <a:pt x="76403" y="44813"/>
                </a:lnTo>
                <a:lnTo>
                  <a:pt x="114283" y="20733"/>
                </a:lnTo>
                <a:lnTo>
                  <a:pt x="157225" y="5387"/>
                </a:lnTo>
                <a:lnTo>
                  <a:pt x="203999" y="0"/>
                </a:lnTo>
                <a:lnTo>
                  <a:pt x="250767" y="5387"/>
                </a:lnTo>
                <a:lnTo>
                  <a:pt x="293695" y="20734"/>
                </a:lnTo>
                <a:lnTo>
                  <a:pt x="331561" y="44814"/>
                </a:lnTo>
                <a:lnTo>
                  <a:pt x="363142" y="76404"/>
                </a:lnTo>
                <a:lnTo>
                  <a:pt x="387214" y="114279"/>
                </a:lnTo>
                <a:lnTo>
                  <a:pt x="402554" y="157213"/>
                </a:lnTo>
                <a:lnTo>
                  <a:pt x="407939" y="203982"/>
                </a:lnTo>
                <a:lnTo>
                  <a:pt x="402554" y="250751"/>
                </a:lnTo>
                <a:lnTo>
                  <a:pt x="387213" y="293680"/>
                </a:lnTo>
                <a:lnTo>
                  <a:pt x="363141" y="331548"/>
                </a:lnTo>
                <a:lnTo>
                  <a:pt x="331560" y="363130"/>
                </a:lnTo>
                <a:lnTo>
                  <a:pt x="293694" y="387204"/>
                </a:lnTo>
                <a:lnTo>
                  <a:pt x="250766" y="402545"/>
                </a:lnTo>
                <a:lnTo>
                  <a:pt x="203999" y="407930"/>
                </a:lnTo>
                <a:close/>
              </a:path>
            </a:pathLst>
          </a:custGeom>
          <a:solidFill>
            <a:srgbClr val="1F202A">
              <a:alpha val="4313"/>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11"/>
          <p:cNvSpPr/>
          <p:nvPr/>
        </p:nvSpPr>
        <p:spPr>
          <a:xfrm>
            <a:off x="15563008" y="3833875"/>
            <a:ext cx="604520" cy="523240"/>
          </a:xfrm>
          <a:custGeom>
            <a:avLst/>
            <a:gdLst/>
            <a:ahLst/>
            <a:cxnLst/>
            <a:rect l="l" t="t" r="r" b="b"/>
            <a:pathLst>
              <a:path w="604519" h="523239" extrusionOk="0">
                <a:moveTo>
                  <a:pt x="302072" y="523208"/>
                </a:moveTo>
                <a:lnTo>
                  <a:pt x="0" y="0"/>
                </a:lnTo>
                <a:lnTo>
                  <a:pt x="46517" y="20669"/>
                </a:lnTo>
                <a:lnTo>
                  <a:pt x="94765" y="37922"/>
                </a:lnTo>
                <a:lnTo>
                  <a:pt x="144601" y="51609"/>
                </a:lnTo>
                <a:lnTo>
                  <a:pt x="195870" y="61575"/>
                </a:lnTo>
                <a:lnTo>
                  <a:pt x="248419" y="67668"/>
                </a:lnTo>
                <a:lnTo>
                  <a:pt x="302094" y="69733"/>
                </a:lnTo>
                <a:lnTo>
                  <a:pt x="563865" y="69733"/>
                </a:lnTo>
                <a:lnTo>
                  <a:pt x="302072" y="523208"/>
                </a:lnTo>
                <a:close/>
              </a:path>
              <a:path w="604519" h="523239" extrusionOk="0">
                <a:moveTo>
                  <a:pt x="563865" y="69733"/>
                </a:moveTo>
                <a:lnTo>
                  <a:pt x="302094" y="69733"/>
                </a:lnTo>
                <a:lnTo>
                  <a:pt x="355767" y="67668"/>
                </a:lnTo>
                <a:lnTo>
                  <a:pt x="408311" y="61575"/>
                </a:lnTo>
                <a:lnTo>
                  <a:pt x="459571" y="51608"/>
                </a:lnTo>
                <a:lnTo>
                  <a:pt x="509397" y="37921"/>
                </a:lnTo>
                <a:lnTo>
                  <a:pt x="557633" y="20667"/>
                </a:lnTo>
                <a:lnTo>
                  <a:pt x="604119" y="4"/>
                </a:lnTo>
                <a:lnTo>
                  <a:pt x="563865" y="69733"/>
                </a:lnTo>
                <a:close/>
              </a:path>
            </a:pathLst>
          </a:custGeom>
          <a:solidFill>
            <a:srgbClr val="ECE6E1">
              <a:alpha val="4313"/>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 name="Google Shape;108;p11"/>
          <p:cNvSpPr/>
          <p:nvPr/>
        </p:nvSpPr>
        <p:spPr>
          <a:xfrm>
            <a:off x="15443364" y="2577979"/>
            <a:ext cx="843915" cy="843915"/>
          </a:xfrm>
          <a:custGeom>
            <a:avLst/>
            <a:gdLst/>
            <a:ahLst/>
            <a:cxnLst/>
            <a:rect l="l" t="t" r="r" b="b"/>
            <a:pathLst>
              <a:path w="843915" h="843914" extrusionOk="0">
                <a:moveTo>
                  <a:pt x="421737" y="843414"/>
                </a:moveTo>
                <a:lnTo>
                  <a:pt x="372553" y="840577"/>
                </a:lnTo>
                <a:lnTo>
                  <a:pt x="325036" y="832276"/>
                </a:lnTo>
                <a:lnTo>
                  <a:pt x="279502" y="818828"/>
                </a:lnTo>
                <a:lnTo>
                  <a:pt x="236267" y="800550"/>
                </a:lnTo>
                <a:lnTo>
                  <a:pt x="195648" y="777757"/>
                </a:lnTo>
                <a:lnTo>
                  <a:pt x="157961" y="750767"/>
                </a:lnTo>
                <a:lnTo>
                  <a:pt x="123523" y="719895"/>
                </a:lnTo>
                <a:lnTo>
                  <a:pt x="92650" y="685457"/>
                </a:lnTo>
                <a:lnTo>
                  <a:pt x="65659" y="647771"/>
                </a:lnTo>
                <a:lnTo>
                  <a:pt x="42865" y="607153"/>
                </a:lnTo>
                <a:lnTo>
                  <a:pt x="24586" y="563919"/>
                </a:lnTo>
                <a:lnTo>
                  <a:pt x="11138" y="518385"/>
                </a:lnTo>
                <a:lnTo>
                  <a:pt x="2837" y="470869"/>
                </a:lnTo>
                <a:lnTo>
                  <a:pt x="0" y="421685"/>
                </a:lnTo>
                <a:lnTo>
                  <a:pt x="2837" y="372507"/>
                </a:lnTo>
                <a:lnTo>
                  <a:pt x="11138" y="324995"/>
                </a:lnTo>
                <a:lnTo>
                  <a:pt x="24586" y="279466"/>
                </a:lnTo>
                <a:lnTo>
                  <a:pt x="42865" y="236237"/>
                </a:lnTo>
                <a:lnTo>
                  <a:pt x="65659" y="195623"/>
                </a:lnTo>
                <a:lnTo>
                  <a:pt x="92650" y="157941"/>
                </a:lnTo>
                <a:lnTo>
                  <a:pt x="123523" y="123507"/>
                </a:lnTo>
                <a:lnTo>
                  <a:pt x="157961" y="92638"/>
                </a:lnTo>
                <a:lnTo>
                  <a:pt x="195648" y="65650"/>
                </a:lnTo>
                <a:lnTo>
                  <a:pt x="236267" y="42859"/>
                </a:lnTo>
                <a:lnTo>
                  <a:pt x="279502" y="24583"/>
                </a:lnTo>
                <a:lnTo>
                  <a:pt x="325036" y="11136"/>
                </a:lnTo>
                <a:lnTo>
                  <a:pt x="372553" y="2836"/>
                </a:lnTo>
                <a:lnTo>
                  <a:pt x="421737" y="0"/>
                </a:lnTo>
                <a:lnTo>
                  <a:pt x="470908" y="2836"/>
                </a:lnTo>
                <a:lnTo>
                  <a:pt x="518415" y="11136"/>
                </a:lnTo>
                <a:lnTo>
                  <a:pt x="563941" y="24583"/>
                </a:lnTo>
                <a:lnTo>
                  <a:pt x="607170" y="42859"/>
                </a:lnTo>
                <a:lnTo>
                  <a:pt x="647784" y="65650"/>
                </a:lnTo>
                <a:lnTo>
                  <a:pt x="685468" y="92638"/>
                </a:lnTo>
                <a:lnTo>
                  <a:pt x="719905" y="123507"/>
                </a:lnTo>
                <a:lnTo>
                  <a:pt x="750777" y="157941"/>
                </a:lnTo>
                <a:lnTo>
                  <a:pt x="777768" y="195623"/>
                </a:lnTo>
                <a:lnTo>
                  <a:pt x="800563" y="236237"/>
                </a:lnTo>
                <a:lnTo>
                  <a:pt x="818842" y="279466"/>
                </a:lnTo>
                <a:lnTo>
                  <a:pt x="832292" y="324995"/>
                </a:lnTo>
                <a:lnTo>
                  <a:pt x="840593" y="372507"/>
                </a:lnTo>
                <a:lnTo>
                  <a:pt x="843431" y="421685"/>
                </a:lnTo>
                <a:lnTo>
                  <a:pt x="840593" y="470869"/>
                </a:lnTo>
                <a:lnTo>
                  <a:pt x="832292" y="518387"/>
                </a:lnTo>
                <a:lnTo>
                  <a:pt x="818842" y="563921"/>
                </a:lnTo>
                <a:lnTo>
                  <a:pt x="800563" y="607155"/>
                </a:lnTo>
                <a:lnTo>
                  <a:pt x="777768" y="647773"/>
                </a:lnTo>
                <a:lnTo>
                  <a:pt x="750777" y="685459"/>
                </a:lnTo>
                <a:lnTo>
                  <a:pt x="719905" y="719896"/>
                </a:lnTo>
                <a:lnTo>
                  <a:pt x="685468" y="750768"/>
                </a:lnTo>
                <a:lnTo>
                  <a:pt x="647784" y="777758"/>
                </a:lnTo>
                <a:lnTo>
                  <a:pt x="607170" y="800551"/>
                </a:lnTo>
                <a:lnTo>
                  <a:pt x="563941" y="818829"/>
                </a:lnTo>
                <a:lnTo>
                  <a:pt x="518415" y="832276"/>
                </a:lnTo>
                <a:lnTo>
                  <a:pt x="470908" y="840577"/>
                </a:lnTo>
                <a:lnTo>
                  <a:pt x="421737" y="843414"/>
                </a:lnTo>
                <a:close/>
              </a:path>
            </a:pathLst>
          </a:custGeom>
          <a:solidFill>
            <a:srgbClr val="1F202A">
              <a:alpha val="4313"/>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11"/>
          <p:cNvSpPr/>
          <p:nvPr/>
        </p:nvSpPr>
        <p:spPr>
          <a:xfrm>
            <a:off x="15661102" y="2933966"/>
            <a:ext cx="408305" cy="408305"/>
          </a:xfrm>
          <a:custGeom>
            <a:avLst/>
            <a:gdLst/>
            <a:ahLst/>
            <a:cxnLst/>
            <a:rect l="l" t="t" r="r" b="b"/>
            <a:pathLst>
              <a:path w="408305" h="408304" extrusionOk="0">
                <a:moveTo>
                  <a:pt x="203999" y="407930"/>
                </a:moveTo>
                <a:lnTo>
                  <a:pt x="157231" y="402545"/>
                </a:lnTo>
                <a:lnTo>
                  <a:pt x="114295" y="387204"/>
                </a:lnTo>
                <a:lnTo>
                  <a:pt x="76417" y="363130"/>
                </a:lnTo>
                <a:lnTo>
                  <a:pt x="44823" y="331548"/>
                </a:lnTo>
                <a:lnTo>
                  <a:pt x="20738" y="293680"/>
                </a:lnTo>
                <a:lnTo>
                  <a:pt x="5388" y="250751"/>
                </a:lnTo>
                <a:lnTo>
                  <a:pt x="0" y="203982"/>
                </a:lnTo>
                <a:lnTo>
                  <a:pt x="5381" y="157212"/>
                </a:lnTo>
                <a:lnTo>
                  <a:pt x="20726" y="114277"/>
                </a:lnTo>
                <a:lnTo>
                  <a:pt x="44809" y="76403"/>
                </a:lnTo>
                <a:lnTo>
                  <a:pt x="76403" y="44813"/>
                </a:lnTo>
                <a:lnTo>
                  <a:pt x="114283" y="20733"/>
                </a:lnTo>
                <a:lnTo>
                  <a:pt x="157225" y="5387"/>
                </a:lnTo>
                <a:lnTo>
                  <a:pt x="203999" y="0"/>
                </a:lnTo>
                <a:lnTo>
                  <a:pt x="250767" y="5387"/>
                </a:lnTo>
                <a:lnTo>
                  <a:pt x="293695" y="20734"/>
                </a:lnTo>
                <a:lnTo>
                  <a:pt x="331561" y="44814"/>
                </a:lnTo>
                <a:lnTo>
                  <a:pt x="363142" y="76404"/>
                </a:lnTo>
                <a:lnTo>
                  <a:pt x="387214" y="114279"/>
                </a:lnTo>
                <a:lnTo>
                  <a:pt x="402554" y="157213"/>
                </a:lnTo>
                <a:lnTo>
                  <a:pt x="407939" y="203982"/>
                </a:lnTo>
                <a:lnTo>
                  <a:pt x="402554" y="250751"/>
                </a:lnTo>
                <a:lnTo>
                  <a:pt x="387213" y="293680"/>
                </a:lnTo>
                <a:lnTo>
                  <a:pt x="363141" y="331548"/>
                </a:lnTo>
                <a:lnTo>
                  <a:pt x="331560" y="363130"/>
                </a:lnTo>
                <a:lnTo>
                  <a:pt x="293694" y="387204"/>
                </a:lnTo>
                <a:lnTo>
                  <a:pt x="250766" y="402545"/>
                </a:lnTo>
                <a:lnTo>
                  <a:pt x="203999" y="407930"/>
                </a:lnTo>
                <a:close/>
              </a:path>
            </a:pathLst>
          </a:custGeom>
          <a:solidFill>
            <a:srgbClr val="1F202A">
              <a:alpha val="4313"/>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Google Shape;110;p11"/>
          <p:cNvSpPr/>
          <p:nvPr/>
        </p:nvSpPr>
        <p:spPr>
          <a:xfrm>
            <a:off x="12411489" y="7235430"/>
            <a:ext cx="604520" cy="523240"/>
          </a:xfrm>
          <a:custGeom>
            <a:avLst/>
            <a:gdLst/>
            <a:ahLst/>
            <a:cxnLst/>
            <a:rect l="l" t="t" r="r" b="b"/>
            <a:pathLst>
              <a:path w="604519" h="523240" extrusionOk="0">
                <a:moveTo>
                  <a:pt x="302072" y="523208"/>
                </a:moveTo>
                <a:lnTo>
                  <a:pt x="0" y="0"/>
                </a:lnTo>
                <a:lnTo>
                  <a:pt x="46517" y="20669"/>
                </a:lnTo>
                <a:lnTo>
                  <a:pt x="94765" y="37922"/>
                </a:lnTo>
                <a:lnTo>
                  <a:pt x="144601" y="51609"/>
                </a:lnTo>
                <a:lnTo>
                  <a:pt x="195870" y="61575"/>
                </a:lnTo>
                <a:lnTo>
                  <a:pt x="248419" y="67668"/>
                </a:lnTo>
                <a:lnTo>
                  <a:pt x="302094" y="69733"/>
                </a:lnTo>
                <a:lnTo>
                  <a:pt x="563865" y="69733"/>
                </a:lnTo>
                <a:lnTo>
                  <a:pt x="302072" y="523208"/>
                </a:lnTo>
                <a:close/>
              </a:path>
              <a:path w="604519" h="523240" extrusionOk="0">
                <a:moveTo>
                  <a:pt x="563865" y="69733"/>
                </a:moveTo>
                <a:lnTo>
                  <a:pt x="302094" y="69733"/>
                </a:lnTo>
                <a:lnTo>
                  <a:pt x="355767" y="67668"/>
                </a:lnTo>
                <a:lnTo>
                  <a:pt x="408311" y="61575"/>
                </a:lnTo>
                <a:lnTo>
                  <a:pt x="459571" y="51608"/>
                </a:lnTo>
                <a:lnTo>
                  <a:pt x="509397" y="37921"/>
                </a:lnTo>
                <a:lnTo>
                  <a:pt x="557633" y="20667"/>
                </a:lnTo>
                <a:lnTo>
                  <a:pt x="604119" y="4"/>
                </a:lnTo>
                <a:lnTo>
                  <a:pt x="563865" y="69733"/>
                </a:lnTo>
                <a:close/>
              </a:path>
            </a:pathLst>
          </a:custGeom>
          <a:solidFill>
            <a:srgbClr val="ECE6E1">
              <a:alpha val="4313"/>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11"/>
          <p:cNvSpPr/>
          <p:nvPr/>
        </p:nvSpPr>
        <p:spPr>
          <a:xfrm>
            <a:off x="15563008" y="7235430"/>
            <a:ext cx="604520" cy="523240"/>
          </a:xfrm>
          <a:custGeom>
            <a:avLst/>
            <a:gdLst/>
            <a:ahLst/>
            <a:cxnLst/>
            <a:rect l="l" t="t" r="r" b="b"/>
            <a:pathLst>
              <a:path w="604519" h="523240" extrusionOk="0">
                <a:moveTo>
                  <a:pt x="302072" y="523208"/>
                </a:moveTo>
                <a:lnTo>
                  <a:pt x="0" y="0"/>
                </a:lnTo>
                <a:lnTo>
                  <a:pt x="46517" y="20669"/>
                </a:lnTo>
                <a:lnTo>
                  <a:pt x="94765" y="37922"/>
                </a:lnTo>
                <a:lnTo>
                  <a:pt x="144601" y="51609"/>
                </a:lnTo>
                <a:lnTo>
                  <a:pt x="195870" y="61575"/>
                </a:lnTo>
                <a:lnTo>
                  <a:pt x="248419" y="67668"/>
                </a:lnTo>
                <a:lnTo>
                  <a:pt x="302094" y="69733"/>
                </a:lnTo>
                <a:lnTo>
                  <a:pt x="563865" y="69733"/>
                </a:lnTo>
                <a:lnTo>
                  <a:pt x="302072" y="523208"/>
                </a:lnTo>
                <a:close/>
              </a:path>
              <a:path w="604519" h="523240" extrusionOk="0">
                <a:moveTo>
                  <a:pt x="563865" y="69733"/>
                </a:moveTo>
                <a:lnTo>
                  <a:pt x="302094" y="69733"/>
                </a:lnTo>
                <a:lnTo>
                  <a:pt x="355767" y="67668"/>
                </a:lnTo>
                <a:lnTo>
                  <a:pt x="408311" y="61575"/>
                </a:lnTo>
                <a:lnTo>
                  <a:pt x="459571" y="51608"/>
                </a:lnTo>
                <a:lnTo>
                  <a:pt x="509397" y="37921"/>
                </a:lnTo>
                <a:lnTo>
                  <a:pt x="557633" y="20667"/>
                </a:lnTo>
                <a:lnTo>
                  <a:pt x="604119" y="4"/>
                </a:lnTo>
                <a:lnTo>
                  <a:pt x="563865" y="69733"/>
                </a:lnTo>
                <a:close/>
              </a:path>
            </a:pathLst>
          </a:custGeom>
          <a:solidFill>
            <a:srgbClr val="ECE6E1">
              <a:alpha val="4313"/>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11"/>
          <p:cNvSpPr txBox="1">
            <a:spLocks noGrp="1"/>
          </p:cNvSpPr>
          <p:nvPr>
            <p:ph type="title"/>
          </p:nvPr>
        </p:nvSpPr>
        <p:spPr>
          <a:xfrm>
            <a:off x="1016000" y="2640271"/>
            <a:ext cx="8641080" cy="2360930"/>
          </a:xfrm>
          <a:prstGeom prst="rect">
            <a:avLst/>
          </a:prstGeom>
          <a:noFill/>
          <a:ln>
            <a:noFill/>
          </a:ln>
        </p:spPr>
        <p:txBody>
          <a:bodyPr spcFirstLastPara="1" wrap="square" lIns="0" tIns="200025" rIns="0" bIns="0" anchor="t" anchorCtr="0">
            <a:noAutofit/>
          </a:bodyPr>
          <a:lstStyle/>
          <a:p>
            <a:pPr marL="12700" marR="5080" lvl="0" indent="0" algn="l" rtl="0">
              <a:lnSpc>
                <a:spcPct val="471111"/>
              </a:lnSpc>
              <a:spcBef>
                <a:spcPts val="0"/>
              </a:spcBef>
              <a:spcAft>
                <a:spcPts val="0"/>
              </a:spcAft>
              <a:buNone/>
            </a:pPr>
            <a:r>
              <a:rPr lang="en-US"/>
              <a:t>What: The Brand  and Offering</a:t>
            </a:r>
            <a:endParaRPr/>
          </a:p>
        </p:txBody>
      </p:sp>
      <p:sp>
        <p:nvSpPr>
          <p:cNvPr id="113" name="Google Shape;113;p11"/>
          <p:cNvSpPr txBox="1"/>
          <p:nvPr/>
        </p:nvSpPr>
        <p:spPr>
          <a:xfrm>
            <a:off x="1016000" y="2749326"/>
            <a:ext cx="9160691" cy="536044"/>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3400">
                <a:solidFill>
                  <a:srgbClr val="ECE6E1"/>
                </a:solidFill>
                <a:latin typeface="Arial Black"/>
                <a:ea typeface="Arial Black"/>
                <a:cs typeface="Arial Black"/>
                <a:sym typeface="Arial Black"/>
              </a:rPr>
              <a:t>Data Munging</a:t>
            </a:r>
            <a:endParaRPr/>
          </a:p>
        </p:txBody>
      </p:sp>
      <p:sp>
        <p:nvSpPr>
          <p:cNvPr id="114" name="Google Shape;114;p11"/>
          <p:cNvSpPr txBox="1"/>
          <p:nvPr/>
        </p:nvSpPr>
        <p:spPr>
          <a:xfrm>
            <a:off x="1016000" y="3538956"/>
            <a:ext cx="8356600" cy="3229987"/>
          </a:xfrm>
          <a:prstGeom prst="rect">
            <a:avLst/>
          </a:prstGeom>
          <a:noFill/>
          <a:ln>
            <a:noFill/>
          </a:ln>
        </p:spPr>
        <p:txBody>
          <a:bodyPr spcFirstLastPara="1" wrap="square" lIns="0" tIns="18400" rIns="0" bIns="0" anchor="t" anchorCtr="0">
            <a:noAutofit/>
          </a:bodyPr>
          <a:lstStyle/>
          <a:p>
            <a:pPr marL="12700" marR="5080" lvl="0" indent="0" algn="l" rtl="0">
              <a:lnSpc>
                <a:spcPct val="126000"/>
              </a:lnSpc>
              <a:spcBef>
                <a:spcPts val="0"/>
              </a:spcBef>
              <a:spcAft>
                <a:spcPts val="0"/>
              </a:spcAft>
              <a:buNone/>
            </a:pPr>
            <a:r>
              <a:rPr lang="en-US" sz="2000" dirty="0">
                <a:solidFill>
                  <a:srgbClr val="ECE6E1"/>
                </a:solidFill>
                <a:latin typeface="Arial"/>
                <a:ea typeface="Arial"/>
                <a:cs typeface="Arial"/>
                <a:sym typeface="Arial"/>
              </a:rPr>
              <a:t>We downloaded CSV data from NYC OpenData. We were able to do data filtering on dates within the website prior to download. Initially we tried using the </a:t>
            </a:r>
            <a:r>
              <a:rPr lang="en-US" sz="2000" dirty="0">
                <a:solidFill>
                  <a:srgbClr val="ECE6E1"/>
                </a:solidFill>
              </a:rPr>
              <a:t>Fl</a:t>
            </a:r>
            <a:r>
              <a:rPr lang="en-US" sz="2000" dirty="0">
                <a:solidFill>
                  <a:srgbClr val="ECE6E1"/>
                </a:solidFill>
                <a:latin typeface="Arial"/>
                <a:ea typeface="Arial"/>
                <a:cs typeface="Arial"/>
                <a:sym typeface="Arial"/>
              </a:rPr>
              <a:t>ask app to convert the CSV into an SQLite and MySQL but we found the write process would have taken 23 days with the 2 million lines of data found in 4 years of crime data. We then found an app that would convert the CSV data into SQLite. </a:t>
            </a:r>
            <a:endParaRPr sz="2000" dirty="0">
              <a:solidFill>
                <a:srgbClr val="ECE6E1"/>
              </a:solidFill>
              <a:latin typeface="Arial"/>
              <a:ea typeface="Arial"/>
              <a:cs typeface="Arial"/>
              <a:sym typeface="Arial"/>
            </a:endParaRPr>
          </a:p>
          <a:p>
            <a:pPr marL="12700" marR="5080" lvl="0" indent="0" algn="l" rtl="0">
              <a:lnSpc>
                <a:spcPct val="126000"/>
              </a:lnSpc>
              <a:spcBef>
                <a:spcPts val="0"/>
              </a:spcBef>
              <a:spcAft>
                <a:spcPts val="0"/>
              </a:spcAft>
              <a:buNone/>
            </a:pPr>
            <a:endParaRPr sz="2400" dirty="0">
              <a:solidFill>
                <a:srgbClr val="ECE6E1"/>
              </a:solidFill>
            </a:endParaRPr>
          </a:p>
          <a:p>
            <a:pPr marL="12700" marR="5080" lvl="0" indent="0" algn="l" rtl="0">
              <a:lnSpc>
                <a:spcPct val="126000"/>
              </a:lnSpc>
              <a:spcBef>
                <a:spcPts val="0"/>
              </a:spcBef>
              <a:spcAft>
                <a:spcPts val="0"/>
              </a:spcAft>
              <a:buNone/>
            </a:pPr>
            <a:r>
              <a:rPr lang="en-US" sz="2400" dirty="0">
                <a:solidFill>
                  <a:srgbClr val="ECE6E1"/>
                </a:solidFill>
              </a:rPr>
              <a:t>Median Home Price API: </a:t>
            </a:r>
            <a:r>
              <a:rPr lang="en-US" sz="2000" dirty="0">
                <a:solidFill>
                  <a:srgbClr val="CE9178"/>
                </a:solidFill>
                <a:latin typeface="Courier New"/>
                <a:ea typeface="Courier New"/>
                <a:cs typeface="Courier New"/>
                <a:sym typeface="Courier New"/>
              </a:rPr>
              <a:t>http://data.beta.nyc//dataset/d6ffa9a4-c598-4b18-8caf-14abde6a5755/resource/74cdcc33-512f-439c-a43e-c09588c4b391/download/60dbe69bcd3640d5bedde86d69ba7666geojsonmedianhouseholdincomecensustract.geojson</a:t>
            </a:r>
            <a:endParaRPr sz="1050" dirty="0">
              <a:solidFill>
                <a:srgbClr val="CE9178"/>
              </a:solidFill>
              <a:latin typeface="Courier New"/>
              <a:ea typeface="Courier New"/>
              <a:cs typeface="Courier New"/>
              <a:sym typeface="Courier New"/>
            </a:endParaRPr>
          </a:p>
          <a:p>
            <a:pPr marL="12700" marR="5080" lvl="0" indent="0" algn="l" rtl="0">
              <a:lnSpc>
                <a:spcPct val="126000"/>
              </a:lnSpc>
              <a:spcBef>
                <a:spcPts val="0"/>
              </a:spcBef>
              <a:spcAft>
                <a:spcPts val="0"/>
              </a:spcAft>
              <a:buNone/>
            </a:pPr>
            <a:endParaRPr sz="2400" dirty="0">
              <a:solidFill>
                <a:srgbClr val="ECE6E1"/>
              </a:solidFill>
            </a:endParaRPr>
          </a:p>
          <a:p>
            <a:pPr marL="0" marR="5080" lvl="0" indent="0" algn="l" rtl="0">
              <a:lnSpc>
                <a:spcPct val="126000"/>
              </a:lnSpc>
              <a:spcBef>
                <a:spcPts val="0"/>
              </a:spcBef>
              <a:spcAft>
                <a:spcPts val="0"/>
              </a:spcAft>
              <a:buNone/>
            </a:pPr>
            <a:r>
              <a:rPr lang="en-US" sz="2400" dirty="0">
                <a:solidFill>
                  <a:srgbClr val="ECE6E1"/>
                </a:solidFill>
              </a:rPr>
              <a:t>Housing Code Violations API: </a:t>
            </a:r>
            <a:r>
              <a:rPr lang="en-US" sz="2000" dirty="0">
                <a:solidFill>
                  <a:srgbClr val="CE9178"/>
                </a:solidFill>
                <a:latin typeface="Courier New"/>
                <a:ea typeface="Courier New"/>
                <a:cs typeface="Courier New"/>
                <a:sym typeface="Courier New"/>
              </a:rPr>
              <a:t>https://data.cityofnewyork.us/resource/b2iz-pps8.json</a:t>
            </a:r>
            <a:endParaRPr sz="2000" dirty="0">
              <a:solidFill>
                <a:srgbClr val="CE9178"/>
              </a:solidFill>
              <a:latin typeface="Courier New"/>
              <a:ea typeface="Courier New"/>
              <a:cs typeface="Courier New"/>
              <a:sym typeface="Courier New"/>
            </a:endParaRPr>
          </a:p>
          <a:p>
            <a:pPr marL="0" marR="5080" lvl="0" indent="0" algn="l" rtl="0">
              <a:lnSpc>
                <a:spcPct val="126000"/>
              </a:lnSpc>
              <a:spcBef>
                <a:spcPts val="0"/>
              </a:spcBef>
              <a:spcAft>
                <a:spcPts val="0"/>
              </a:spcAft>
              <a:buNone/>
            </a:pPr>
            <a:endParaRPr sz="2400" dirty="0">
              <a:solidFill>
                <a:srgbClr val="ECE6E1"/>
              </a:solidFill>
            </a:endParaRPr>
          </a:p>
        </p:txBody>
      </p:sp>
      <p:pic>
        <p:nvPicPr>
          <p:cNvPr id="115" name="Google Shape;115;p11" descr="NYC Open Data logo"/>
          <p:cNvPicPr preferRelativeResize="0"/>
          <p:nvPr/>
        </p:nvPicPr>
        <p:blipFill rotWithShape="1">
          <a:blip r:embed="rId3">
            <a:alphaModFix/>
          </a:blip>
          <a:srcRect/>
          <a:stretch/>
        </p:blipFill>
        <p:spPr>
          <a:xfrm>
            <a:off x="700200" y="566636"/>
            <a:ext cx="6202619" cy="2360930"/>
          </a:xfrm>
          <a:prstGeom prst="rect">
            <a:avLst/>
          </a:prstGeom>
          <a:noFill/>
          <a:ln>
            <a:noFill/>
          </a:ln>
        </p:spPr>
      </p:pic>
      <p:sp>
        <p:nvSpPr>
          <p:cNvPr id="118" name="Google Shape;118;p11"/>
          <p:cNvSpPr/>
          <p:nvPr/>
        </p:nvSpPr>
        <p:spPr>
          <a:xfrm>
            <a:off x="11679897" y="582057"/>
            <a:ext cx="6608102" cy="9124946"/>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2"/>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solidFill>
            <a:srgbClr val="1F202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 name="Google Shape;124;p12"/>
          <p:cNvSpPr/>
          <p:nvPr/>
        </p:nvSpPr>
        <p:spPr>
          <a:xfrm>
            <a:off x="0" y="2240610"/>
            <a:ext cx="4536440" cy="8046720"/>
          </a:xfrm>
          <a:custGeom>
            <a:avLst/>
            <a:gdLst/>
            <a:ahLst/>
            <a:cxnLst/>
            <a:rect l="l" t="t" r="r" b="b"/>
            <a:pathLst>
              <a:path w="4536440" h="8046720" extrusionOk="0">
                <a:moveTo>
                  <a:pt x="0" y="0"/>
                </a:moveTo>
                <a:lnTo>
                  <a:pt x="4535893" y="8046389"/>
                </a:lnTo>
                <a:lnTo>
                  <a:pt x="0" y="8046389"/>
                </a:lnTo>
                <a:lnTo>
                  <a:pt x="0" y="0"/>
                </a:lnTo>
                <a:close/>
              </a:path>
            </a:pathLst>
          </a:custGeom>
          <a:solidFill>
            <a:srgbClr val="FF493A">
              <a:alpha val="89411"/>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 name="Google Shape;125;p12"/>
          <p:cNvSpPr/>
          <p:nvPr/>
        </p:nvSpPr>
        <p:spPr>
          <a:xfrm>
            <a:off x="0" y="0"/>
            <a:ext cx="6659880" cy="10236200"/>
          </a:xfrm>
          <a:custGeom>
            <a:avLst/>
            <a:gdLst/>
            <a:ahLst/>
            <a:cxnLst/>
            <a:rect l="l" t="t" r="r" b="b"/>
            <a:pathLst>
              <a:path w="6659880" h="10236200" extrusionOk="0">
                <a:moveTo>
                  <a:pt x="0" y="0"/>
                </a:moveTo>
                <a:lnTo>
                  <a:pt x="6659714" y="0"/>
                </a:lnTo>
                <a:lnTo>
                  <a:pt x="0" y="10236009"/>
                </a:lnTo>
                <a:lnTo>
                  <a:pt x="0" y="0"/>
                </a:lnTo>
                <a:close/>
              </a:path>
            </a:pathLst>
          </a:custGeom>
          <a:solidFill>
            <a:srgbClr val="ECE6E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 name="Google Shape;126;p12"/>
          <p:cNvSpPr txBox="1">
            <a:spLocks noGrp="1"/>
          </p:cNvSpPr>
          <p:nvPr>
            <p:ph type="title"/>
          </p:nvPr>
        </p:nvSpPr>
        <p:spPr>
          <a:xfrm>
            <a:off x="4724400" y="4297484"/>
            <a:ext cx="12480150" cy="1767407"/>
          </a:xfrm>
          <a:prstGeom prst="rect">
            <a:avLst/>
          </a:prstGeom>
          <a:noFill/>
          <a:ln>
            <a:noFill/>
          </a:ln>
        </p:spPr>
        <p:txBody>
          <a:bodyPr spcFirstLastPara="1" wrap="square" lIns="0" tIns="11425" rIns="0" bIns="0" anchor="t" anchorCtr="0">
            <a:noAutofit/>
          </a:bodyPr>
          <a:lstStyle/>
          <a:p>
            <a:pPr marL="12700" marR="5080" lvl="0" indent="2388870" algn="r" rtl="0">
              <a:lnSpc>
                <a:spcPct val="107000"/>
              </a:lnSpc>
              <a:spcBef>
                <a:spcPts val="0"/>
              </a:spcBef>
              <a:spcAft>
                <a:spcPts val="0"/>
              </a:spcAft>
              <a:buNone/>
            </a:pPr>
            <a:r>
              <a:rPr lang="en-US" sz="11500" b="1">
                <a:solidFill>
                  <a:schemeClr val="lt1"/>
                </a:solidFill>
                <a:latin typeface="Arial"/>
                <a:ea typeface="Arial"/>
                <a:cs typeface="Arial"/>
                <a:sym typeface="Arial"/>
              </a:rPr>
              <a:t>Flask</a:t>
            </a:r>
            <a:endParaRPr sz="11500" b="1">
              <a:solidFill>
                <a:schemeClr val="lt1"/>
              </a:solidFill>
              <a:latin typeface="Arial"/>
              <a:ea typeface="Arial"/>
              <a:cs typeface="Arial"/>
              <a:sym typeface="Arial"/>
            </a:endParaRPr>
          </a:p>
        </p:txBody>
      </p:sp>
      <p:sp>
        <p:nvSpPr>
          <p:cNvPr id="127" name="Google Shape;127;p12"/>
          <p:cNvSpPr txBox="1"/>
          <p:nvPr/>
        </p:nvSpPr>
        <p:spPr>
          <a:xfrm>
            <a:off x="12814919" y="2731857"/>
            <a:ext cx="4457065" cy="544195"/>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endParaRPr sz="3400">
              <a:solidFill>
                <a:schemeClr val="dk1"/>
              </a:solidFill>
              <a:latin typeface="Arial Black"/>
              <a:ea typeface="Arial Black"/>
              <a:cs typeface="Arial Black"/>
              <a:sym typeface="Arial Black"/>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3"/>
          <p:cNvSpPr/>
          <p:nvPr/>
        </p:nvSpPr>
        <p:spPr>
          <a:xfrm>
            <a:off x="0" y="1"/>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solidFill>
            <a:srgbClr val="FF493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 name="Google Shape;133;p13"/>
          <p:cNvSpPr/>
          <p:nvPr/>
        </p:nvSpPr>
        <p:spPr>
          <a:xfrm>
            <a:off x="0" y="2018703"/>
            <a:ext cx="4661535" cy="8268334"/>
          </a:xfrm>
          <a:custGeom>
            <a:avLst/>
            <a:gdLst/>
            <a:ahLst/>
            <a:cxnLst/>
            <a:rect l="l" t="t" r="r" b="b"/>
            <a:pathLst>
              <a:path w="4661535" h="8268334" extrusionOk="0">
                <a:moveTo>
                  <a:pt x="0" y="0"/>
                </a:moveTo>
                <a:lnTo>
                  <a:pt x="4660986" y="8268295"/>
                </a:lnTo>
                <a:lnTo>
                  <a:pt x="0" y="8268295"/>
                </a:lnTo>
                <a:lnTo>
                  <a:pt x="0" y="0"/>
                </a:lnTo>
                <a:close/>
              </a:path>
            </a:pathLst>
          </a:custGeom>
          <a:solidFill>
            <a:srgbClr val="ECE6E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 name="Google Shape;134;p13"/>
          <p:cNvSpPr/>
          <p:nvPr/>
        </p:nvSpPr>
        <p:spPr>
          <a:xfrm>
            <a:off x="0" y="0"/>
            <a:ext cx="6783705" cy="10287000"/>
          </a:xfrm>
          <a:custGeom>
            <a:avLst/>
            <a:gdLst/>
            <a:ahLst/>
            <a:cxnLst/>
            <a:rect l="l" t="t" r="r" b="b"/>
            <a:pathLst>
              <a:path w="6783705" h="10287000" extrusionOk="0">
                <a:moveTo>
                  <a:pt x="0" y="0"/>
                </a:moveTo>
                <a:lnTo>
                  <a:pt x="6783336" y="0"/>
                </a:lnTo>
                <a:lnTo>
                  <a:pt x="90458" y="10286999"/>
                </a:lnTo>
                <a:lnTo>
                  <a:pt x="0" y="10286999"/>
                </a:lnTo>
                <a:lnTo>
                  <a:pt x="0" y="0"/>
                </a:lnTo>
                <a:close/>
              </a:path>
            </a:pathLst>
          </a:custGeom>
          <a:solidFill>
            <a:srgbClr val="1F202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 name="Google Shape;135;p13"/>
          <p:cNvSpPr/>
          <p:nvPr/>
        </p:nvSpPr>
        <p:spPr>
          <a:xfrm>
            <a:off x="0" y="576312"/>
            <a:ext cx="6602450" cy="444817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6" name="Google Shape;136;p13"/>
          <p:cNvSpPr/>
          <p:nvPr/>
        </p:nvSpPr>
        <p:spPr>
          <a:xfrm>
            <a:off x="0" y="5262613"/>
            <a:ext cx="6602450" cy="4448175"/>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p13"/>
          <p:cNvSpPr txBox="1">
            <a:spLocks noGrp="1"/>
          </p:cNvSpPr>
          <p:nvPr>
            <p:ph type="title"/>
          </p:nvPr>
        </p:nvSpPr>
        <p:spPr>
          <a:xfrm>
            <a:off x="7696201" y="810643"/>
            <a:ext cx="9575918" cy="1184299"/>
          </a:xfrm>
          <a:prstGeom prst="rect">
            <a:avLst/>
          </a:prstGeom>
          <a:noFill/>
          <a:ln>
            <a:noFill/>
          </a:ln>
        </p:spPr>
        <p:txBody>
          <a:bodyPr spcFirstLastPara="1" wrap="square" lIns="0" tIns="17125" rIns="0" bIns="0" anchor="t" anchorCtr="0">
            <a:noAutofit/>
          </a:bodyPr>
          <a:lstStyle/>
          <a:p>
            <a:pPr marL="2301875" lvl="0" indent="0" algn="l" rtl="0">
              <a:lnSpc>
                <a:spcPct val="111402"/>
              </a:lnSpc>
              <a:spcBef>
                <a:spcPts val="0"/>
              </a:spcBef>
              <a:spcAft>
                <a:spcPts val="0"/>
              </a:spcAft>
              <a:buNone/>
            </a:pPr>
            <a:r>
              <a:rPr lang="en-US" sz="8200">
                <a:solidFill>
                  <a:srgbClr val="1F202A"/>
                </a:solidFill>
              </a:rPr>
              <a:t>Flask Application</a:t>
            </a:r>
            <a:endParaRPr sz="8200"/>
          </a:p>
        </p:txBody>
      </p:sp>
      <p:sp>
        <p:nvSpPr>
          <p:cNvPr id="138" name="Google Shape;138;p13"/>
          <p:cNvSpPr txBox="1"/>
          <p:nvPr/>
        </p:nvSpPr>
        <p:spPr>
          <a:xfrm>
            <a:off x="14478000" y="2014795"/>
            <a:ext cx="2794236" cy="543096"/>
          </a:xfrm>
          <a:prstGeom prst="rect">
            <a:avLst/>
          </a:prstGeom>
          <a:noFill/>
          <a:ln>
            <a:noFill/>
          </a:ln>
        </p:spPr>
        <p:txBody>
          <a:bodyPr spcFirstLastPara="1" wrap="square" lIns="0" tIns="55225" rIns="0" bIns="0" anchor="t" anchorCtr="0">
            <a:noAutofit/>
          </a:bodyPr>
          <a:lstStyle/>
          <a:p>
            <a:pPr marL="708025" marR="5080" lvl="0" indent="-695960" algn="l" rtl="0">
              <a:lnSpc>
                <a:spcPct val="112617"/>
              </a:lnSpc>
              <a:spcBef>
                <a:spcPts val="0"/>
              </a:spcBef>
              <a:spcAft>
                <a:spcPts val="0"/>
              </a:spcAft>
              <a:buNone/>
            </a:pPr>
            <a:r>
              <a:rPr lang="en-US" sz="3400">
                <a:solidFill>
                  <a:srgbClr val="ECE6E1"/>
                </a:solidFill>
                <a:latin typeface="Arial Black"/>
                <a:ea typeface="Arial Black"/>
                <a:cs typeface="Arial Black"/>
                <a:sym typeface="Arial Black"/>
              </a:rPr>
              <a:t>Restful API</a:t>
            </a:r>
            <a:endParaRPr sz="3400">
              <a:solidFill>
                <a:schemeClr val="dk1"/>
              </a:solidFill>
              <a:latin typeface="Arial Black"/>
              <a:ea typeface="Arial Black"/>
              <a:cs typeface="Arial Black"/>
              <a:sym typeface="Arial Black"/>
            </a:endParaRPr>
          </a:p>
        </p:txBody>
      </p:sp>
      <p:pic>
        <p:nvPicPr>
          <p:cNvPr id="140" name="Google Shape;140;p13"/>
          <p:cNvPicPr preferRelativeResize="0"/>
          <p:nvPr/>
        </p:nvPicPr>
        <p:blipFill>
          <a:blip r:embed="rId5">
            <a:alphaModFix/>
          </a:blip>
          <a:stretch>
            <a:fillRect/>
          </a:stretch>
        </p:blipFill>
        <p:spPr>
          <a:xfrm>
            <a:off x="8630602" y="7806709"/>
            <a:ext cx="7810500" cy="1314450"/>
          </a:xfrm>
          <a:prstGeom prst="rect">
            <a:avLst/>
          </a:prstGeom>
          <a:noFill/>
          <a:ln>
            <a:noFill/>
          </a:ln>
        </p:spPr>
      </p:pic>
      <p:sp>
        <p:nvSpPr>
          <p:cNvPr id="2" name="TextBox 1">
            <a:extLst>
              <a:ext uri="{FF2B5EF4-FFF2-40B4-BE49-F238E27FC236}">
                <a16:creationId xmlns:a16="http://schemas.microsoft.com/office/drawing/2014/main" id="{33147A6B-36CD-490E-BE0E-26C3E1647D24}"/>
              </a:ext>
            </a:extLst>
          </p:cNvPr>
          <p:cNvSpPr txBox="1"/>
          <p:nvPr/>
        </p:nvSpPr>
        <p:spPr>
          <a:xfrm>
            <a:off x="7696201" y="2964426"/>
            <a:ext cx="9021096" cy="3970318"/>
          </a:xfrm>
          <a:prstGeom prst="rect">
            <a:avLst/>
          </a:prstGeom>
          <a:noFill/>
        </p:spPr>
        <p:txBody>
          <a:bodyPr wrap="square" rtlCol="0">
            <a:spAutoFit/>
          </a:bodyPr>
          <a:lstStyle/>
          <a:p>
            <a:r>
              <a:rPr lang="en-US" sz="2800" dirty="0">
                <a:solidFill>
                  <a:schemeClr val="bg1"/>
                </a:solidFill>
              </a:rPr>
              <a:t>Creating the Flask server proved to be one of the more challenging aspects of this project.</a:t>
            </a:r>
          </a:p>
          <a:p>
            <a:endParaRPr lang="en-US" sz="2800" dirty="0">
              <a:solidFill>
                <a:schemeClr val="bg1"/>
              </a:solidFill>
            </a:endParaRPr>
          </a:p>
          <a:p>
            <a:r>
              <a:rPr lang="en-US" sz="2800" dirty="0">
                <a:solidFill>
                  <a:schemeClr val="bg1"/>
                </a:solidFill>
              </a:rPr>
              <a:t>A problem we frequently came across was the server only allowed access to the data once. </a:t>
            </a:r>
          </a:p>
          <a:p>
            <a:endParaRPr lang="en-US" sz="2800" dirty="0">
              <a:solidFill>
                <a:schemeClr val="bg1"/>
              </a:solidFill>
            </a:endParaRPr>
          </a:p>
          <a:p>
            <a:r>
              <a:rPr lang="en-US" sz="2800" dirty="0">
                <a:solidFill>
                  <a:schemeClr val="bg1"/>
                </a:solidFill>
              </a:rPr>
              <a:t>To rectify this we used a </a:t>
            </a:r>
            <a:r>
              <a:rPr lang="en-US" sz="2800" dirty="0" err="1">
                <a:solidFill>
                  <a:schemeClr val="bg1"/>
                </a:solidFill>
              </a:rPr>
              <a:t>scoped_session</a:t>
            </a:r>
            <a:r>
              <a:rPr lang="en-US" sz="2800" dirty="0">
                <a:solidFill>
                  <a:schemeClr val="bg1"/>
                </a:solidFill>
              </a:rPr>
              <a:t> from the </a:t>
            </a:r>
            <a:r>
              <a:rPr lang="en-US" sz="2800" dirty="0" err="1">
                <a:solidFill>
                  <a:schemeClr val="bg1"/>
                </a:solidFill>
              </a:rPr>
              <a:t>SQLAlchemy</a:t>
            </a:r>
            <a:r>
              <a:rPr lang="en-US" sz="2800" dirty="0">
                <a:solidFill>
                  <a:schemeClr val="bg1"/>
                </a:solidFill>
              </a:rPr>
              <a:t> library. This allowed us to call the data multiple times.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4"/>
          <p:cNvSpPr txBox="1">
            <a:spLocks noGrp="1"/>
          </p:cNvSpPr>
          <p:nvPr>
            <p:ph type="title"/>
          </p:nvPr>
        </p:nvSpPr>
        <p:spPr>
          <a:xfrm>
            <a:off x="4291783" y="614904"/>
            <a:ext cx="7666954" cy="1645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6000" dirty="0">
                <a:solidFill>
                  <a:schemeClr val="lt1"/>
                </a:solidFill>
              </a:rPr>
              <a:t>Flask Server Code</a:t>
            </a:r>
            <a:endParaRPr sz="6000" dirty="0">
              <a:solidFill>
                <a:schemeClr val="lt1"/>
              </a:solidFill>
            </a:endParaRPr>
          </a:p>
        </p:txBody>
      </p:sp>
      <p:pic>
        <p:nvPicPr>
          <p:cNvPr id="146" name="Google Shape;146;p14"/>
          <p:cNvPicPr preferRelativeResize="0"/>
          <p:nvPr/>
        </p:nvPicPr>
        <p:blipFill>
          <a:blip r:embed="rId3">
            <a:alphaModFix/>
          </a:blip>
          <a:stretch>
            <a:fillRect/>
          </a:stretch>
        </p:blipFill>
        <p:spPr>
          <a:xfrm>
            <a:off x="4367732" y="1747176"/>
            <a:ext cx="7591005" cy="792492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5"/>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solidFill>
            <a:srgbClr val="1F202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2" name="Google Shape;152;p15"/>
          <p:cNvSpPr/>
          <p:nvPr/>
        </p:nvSpPr>
        <p:spPr>
          <a:xfrm>
            <a:off x="0" y="2240610"/>
            <a:ext cx="4536440" cy="8046720"/>
          </a:xfrm>
          <a:custGeom>
            <a:avLst/>
            <a:gdLst/>
            <a:ahLst/>
            <a:cxnLst/>
            <a:rect l="l" t="t" r="r" b="b"/>
            <a:pathLst>
              <a:path w="4536440" h="8046720" extrusionOk="0">
                <a:moveTo>
                  <a:pt x="0" y="0"/>
                </a:moveTo>
                <a:lnTo>
                  <a:pt x="4535893" y="8046389"/>
                </a:lnTo>
                <a:lnTo>
                  <a:pt x="0" y="8046389"/>
                </a:lnTo>
                <a:lnTo>
                  <a:pt x="0" y="0"/>
                </a:lnTo>
                <a:close/>
              </a:path>
            </a:pathLst>
          </a:custGeom>
          <a:solidFill>
            <a:srgbClr val="FF493A">
              <a:alpha val="89411"/>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3" name="Google Shape;153;p15"/>
          <p:cNvSpPr/>
          <p:nvPr/>
        </p:nvSpPr>
        <p:spPr>
          <a:xfrm>
            <a:off x="0" y="0"/>
            <a:ext cx="6659880" cy="10236200"/>
          </a:xfrm>
          <a:custGeom>
            <a:avLst/>
            <a:gdLst/>
            <a:ahLst/>
            <a:cxnLst/>
            <a:rect l="l" t="t" r="r" b="b"/>
            <a:pathLst>
              <a:path w="6659880" h="10236200" extrusionOk="0">
                <a:moveTo>
                  <a:pt x="0" y="0"/>
                </a:moveTo>
                <a:lnTo>
                  <a:pt x="6659714" y="0"/>
                </a:lnTo>
                <a:lnTo>
                  <a:pt x="0" y="10236009"/>
                </a:lnTo>
                <a:lnTo>
                  <a:pt x="0" y="0"/>
                </a:lnTo>
                <a:close/>
              </a:path>
            </a:pathLst>
          </a:custGeom>
          <a:solidFill>
            <a:srgbClr val="ECE6E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 name="Google Shape;154;p15"/>
          <p:cNvSpPr txBox="1">
            <a:spLocks noGrp="1"/>
          </p:cNvSpPr>
          <p:nvPr>
            <p:ph type="title"/>
          </p:nvPr>
        </p:nvSpPr>
        <p:spPr>
          <a:xfrm>
            <a:off x="4724400" y="4297484"/>
            <a:ext cx="12480150" cy="1767407"/>
          </a:xfrm>
          <a:prstGeom prst="rect">
            <a:avLst/>
          </a:prstGeom>
          <a:noFill/>
          <a:ln>
            <a:noFill/>
          </a:ln>
        </p:spPr>
        <p:txBody>
          <a:bodyPr spcFirstLastPara="1" wrap="square" lIns="0" tIns="11425" rIns="0" bIns="0" anchor="t" anchorCtr="0">
            <a:noAutofit/>
          </a:bodyPr>
          <a:lstStyle/>
          <a:p>
            <a:pPr marL="12700" marR="5080" lvl="0" indent="2388870" algn="r" rtl="0">
              <a:lnSpc>
                <a:spcPct val="107000"/>
              </a:lnSpc>
              <a:spcBef>
                <a:spcPts val="0"/>
              </a:spcBef>
              <a:spcAft>
                <a:spcPts val="0"/>
              </a:spcAft>
              <a:buNone/>
            </a:pPr>
            <a:r>
              <a:rPr lang="en-US" sz="11500" b="1">
                <a:solidFill>
                  <a:schemeClr val="lt1"/>
                </a:solidFill>
                <a:latin typeface="Arial"/>
                <a:ea typeface="Arial"/>
                <a:cs typeface="Arial"/>
                <a:sym typeface="Arial"/>
              </a:rPr>
              <a:t>Javascript</a:t>
            </a:r>
            <a:endParaRPr sz="11500" b="1">
              <a:solidFill>
                <a:schemeClr val="lt1"/>
              </a:solidFill>
              <a:latin typeface="Arial"/>
              <a:ea typeface="Arial"/>
              <a:cs typeface="Arial"/>
              <a:sym typeface="Arial"/>
            </a:endParaRPr>
          </a:p>
        </p:txBody>
      </p:sp>
      <p:sp>
        <p:nvSpPr>
          <p:cNvPr id="155" name="Google Shape;155;p15"/>
          <p:cNvSpPr txBox="1"/>
          <p:nvPr/>
        </p:nvSpPr>
        <p:spPr>
          <a:xfrm>
            <a:off x="12814919" y="2731857"/>
            <a:ext cx="4457065" cy="544195"/>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endParaRPr sz="3400">
              <a:solidFill>
                <a:schemeClr val="dk1"/>
              </a:solidFill>
              <a:latin typeface="Arial Black"/>
              <a:ea typeface="Arial Black"/>
              <a:cs typeface="Arial Black"/>
              <a:sym typeface="Arial Black"/>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TotalTime>
  <Words>778</Words>
  <Application>Microsoft Office PowerPoint</Application>
  <PresentationFormat>Custom</PresentationFormat>
  <Paragraphs>54</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Calibri</vt:lpstr>
      <vt:lpstr>Arial</vt:lpstr>
      <vt:lpstr>Arial Black</vt:lpstr>
      <vt:lpstr>Courier New</vt:lpstr>
      <vt:lpstr>Office Theme</vt:lpstr>
      <vt:lpstr>PowerPoint Presentation</vt:lpstr>
      <vt:lpstr> </vt:lpstr>
      <vt:lpstr>The Data</vt:lpstr>
      <vt:lpstr>What: The Brand  and Offering</vt:lpstr>
      <vt:lpstr>What: The Brand  and Offering</vt:lpstr>
      <vt:lpstr>Flask</vt:lpstr>
      <vt:lpstr>Flask Application</vt:lpstr>
      <vt:lpstr>Flask Server Code</vt:lpstr>
      <vt:lpstr>Javascript</vt:lpstr>
      <vt:lpstr>JavaScript</vt:lpstr>
      <vt:lpstr>JavaScript</vt:lpstr>
      <vt:lpstr>PowerPoint Presentation</vt:lpstr>
      <vt:lpstr>HTML/CSS</vt:lpstr>
      <vt:lpstr>PowerPoint Presentation</vt:lpstr>
      <vt:lpstr>Visualizations</vt:lpstr>
      <vt:lpstr>HTML</vt:lpstr>
      <vt:lpstr>HTML</vt:lpstr>
      <vt:lpstr>HTML</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Emily Coffield</dc:creator>
  <cp:lastModifiedBy>Emily Coffield</cp:lastModifiedBy>
  <cp:revision>18</cp:revision>
  <dcterms:modified xsi:type="dcterms:W3CDTF">2019-02-14T02:54:26Z</dcterms:modified>
</cp:coreProperties>
</file>